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media1.mp4" ContentType="video/unknown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1pPr>
            <a:lvl2pPr marL="740832" indent="-296332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1185332" indent="-296332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629833" indent="-296332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20743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/>
          <p:nvPr>
            <p:ph type="title"/>
          </p:nvPr>
        </p:nvSpPr>
        <p:spPr>
          <a:xfrm>
            <a:off x="894077" y="1608664"/>
            <a:ext cx="11216645" cy="1413937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1300480">
              <a:lnSpc>
                <a:spcPct val="90000"/>
              </a:lnSpc>
              <a:defRPr sz="6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/>
          <p:nvPr>
            <p:ph type="sldNum" sz="quarter" idx="2"/>
          </p:nvPr>
        </p:nvSpPr>
        <p:spPr>
          <a:xfrm>
            <a:off x="11794511" y="8040697"/>
            <a:ext cx="316211" cy="306686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"/>
            <a:ext cx="13004801" cy="975663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Rectangle 6"/>
          <p:cNvGrpSpPr/>
          <p:nvPr/>
        </p:nvGrpSpPr>
        <p:grpSpPr>
          <a:xfrm>
            <a:off x="12850423" y="-1"/>
            <a:ext cx="152895" cy="5388858"/>
            <a:chOff x="0" y="0"/>
            <a:chExt cx="152894" cy="5388857"/>
          </a:xfrm>
        </p:grpSpPr>
        <p:sp>
          <p:nvSpPr>
            <p:cNvPr id="133" name="Rectangle"/>
            <p:cNvSpPr/>
            <p:nvPr/>
          </p:nvSpPr>
          <p:spPr>
            <a:xfrm>
              <a:off x="-1" y="-1"/>
              <a:ext cx="152896" cy="5388859"/>
            </a:xfrm>
            <a:prstGeom prst="rect">
              <a:avLst/>
            </a:prstGeom>
            <a:solidFill>
              <a:srgbClr val="FF4611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" name="Text"/>
            <p:cNvSpPr/>
            <p:nvPr/>
          </p:nvSpPr>
          <p:spPr>
            <a:xfrm>
              <a:off x="-1" y="2384210"/>
              <a:ext cx="152896" cy="620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138" name="Rectangle 8"/>
          <p:cNvGrpSpPr/>
          <p:nvPr/>
        </p:nvGrpSpPr>
        <p:grpSpPr>
          <a:xfrm>
            <a:off x="12850423" y="5385872"/>
            <a:ext cx="152895" cy="620438"/>
            <a:chOff x="0" y="6054"/>
            <a:chExt cx="152894" cy="620436"/>
          </a:xfrm>
        </p:grpSpPr>
        <p:sp>
          <p:nvSpPr>
            <p:cNvPr id="136" name="Rectangle"/>
            <p:cNvSpPr/>
            <p:nvPr/>
          </p:nvSpPr>
          <p:spPr>
            <a:xfrm>
              <a:off x="0" y="9038"/>
              <a:ext cx="152895" cy="614469"/>
            </a:xfrm>
            <a:prstGeom prst="rect">
              <a:avLst/>
            </a:prstGeom>
            <a:solidFill>
              <a:srgbClr val="F9C544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Text"/>
            <p:cNvSpPr/>
            <p:nvPr/>
          </p:nvSpPr>
          <p:spPr>
            <a:xfrm>
              <a:off x="0" y="6053"/>
              <a:ext cx="152895" cy="620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141" name="Rectangle 9"/>
          <p:cNvGrpSpPr/>
          <p:nvPr/>
        </p:nvGrpSpPr>
        <p:grpSpPr>
          <a:xfrm>
            <a:off x="12850423" y="6000341"/>
            <a:ext cx="152895" cy="620437"/>
            <a:chOff x="0" y="6054"/>
            <a:chExt cx="152894" cy="620436"/>
          </a:xfrm>
        </p:grpSpPr>
        <p:sp>
          <p:nvSpPr>
            <p:cNvPr id="139" name="Rectangle"/>
            <p:cNvSpPr/>
            <p:nvPr/>
          </p:nvSpPr>
          <p:spPr>
            <a:xfrm>
              <a:off x="0" y="9038"/>
              <a:ext cx="152895" cy="614469"/>
            </a:xfrm>
            <a:prstGeom prst="rect">
              <a:avLst/>
            </a:prstGeom>
            <a:solidFill>
              <a:srgbClr val="726F6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Text"/>
            <p:cNvSpPr/>
            <p:nvPr/>
          </p:nvSpPr>
          <p:spPr>
            <a:xfrm>
              <a:off x="0" y="6053"/>
              <a:ext cx="152895" cy="620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3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42" name="Straight Connector 10"/>
          <p:cNvSpPr/>
          <p:nvPr/>
        </p:nvSpPr>
        <p:spPr>
          <a:xfrm flipH="1">
            <a:off x="1074596" y="2726161"/>
            <a:ext cx="1" cy="1055847"/>
          </a:xfrm>
          <a:prstGeom prst="line">
            <a:avLst/>
          </a:prstGeom>
          <a:ln w="25400">
            <a:solidFill>
              <a:srgbClr val="726F6B"/>
            </a:solidFill>
          </a:ln>
        </p:spPr>
        <p:txBody>
          <a:bodyPr lIns="65023" tIns="65023" rIns="65023" bIns="65023"/>
          <a:lstStyle/>
          <a:p>
            <a:pPr algn="l" defTabSz="1300480">
              <a:defRPr sz="3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3" name="Body Level One…"/>
          <p:cNvSpPr/>
          <p:nvPr>
            <p:ph type="body" sz="quarter" idx="1"/>
          </p:nvPr>
        </p:nvSpPr>
        <p:spPr>
          <a:xfrm>
            <a:off x="1571413" y="2521338"/>
            <a:ext cx="11241477" cy="82409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defTabSz="1300480">
              <a:spcBef>
                <a:spcPts val="1200"/>
              </a:spcBef>
              <a:buSzTx/>
              <a:buNone/>
              <a:defRPr b="1" sz="5000">
                <a:latin typeface="Open Sans"/>
                <a:ea typeface="Open Sans"/>
                <a:cs typeface="Open Sans"/>
                <a:sym typeface="Open Sans"/>
              </a:defRPr>
            </a:lvl1pPr>
            <a:lvl2pPr marL="967467" indent="-510267" defTabSz="1300480">
              <a:spcBef>
                <a:spcPts val="1200"/>
              </a:spcBef>
              <a:buSzPct val="100000"/>
              <a:buChar char="–"/>
              <a:defRPr b="1" sz="5000">
                <a:latin typeface="Open Sans"/>
                <a:ea typeface="Open Sans"/>
                <a:cs typeface="Open Sans"/>
                <a:sym typeface="Open Sans"/>
              </a:defRPr>
            </a:lvl2pPr>
            <a:lvl3pPr marL="0" indent="914400" defTabSz="1300480">
              <a:spcBef>
                <a:spcPts val="1200"/>
              </a:spcBef>
              <a:buSzTx/>
              <a:buNone/>
              <a:defRPr b="1" sz="5000">
                <a:latin typeface="Open Sans"/>
                <a:ea typeface="Open Sans"/>
                <a:cs typeface="Open Sans"/>
                <a:sym typeface="Open Sans"/>
              </a:defRPr>
            </a:lvl3pPr>
            <a:lvl4pPr marL="1943100" indent="-571500" defTabSz="1300480">
              <a:spcBef>
                <a:spcPts val="1200"/>
              </a:spcBef>
              <a:buSzPct val="100000"/>
              <a:buChar char="–"/>
              <a:defRPr b="1" sz="5000">
                <a:latin typeface="Open Sans"/>
                <a:ea typeface="Open Sans"/>
                <a:cs typeface="Open Sans"/>
                <a:sym typeface="Open Sans"/>
              </a:defRPr>
            </a:lvl4pPr>
            <a:lvl5pPr marL="2400300" indent="-571500" defTabSz="1300480">
              <a:spcBef>
                <a:spcPts val="1200"/>
              </a:spcBef>
              <a:buSzPct val="100000"/>
              <a:buChar char="»"/>
              <a:defRPr b="1" sz="50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3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31.png"/><Relationship Id="rId7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3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3" Type="http://schemas.openxmlformats.org/officeDocument/2006/relationships/image" Target="../media/image33.png"/><Relationship Id="rId4" Type="http://schemas.openxmlformats.org/officeDocument/2006/relationships/image" Target="../media/image15.jpeg"/><Relationship Id="rId5" Type="http://schemas.openxmlformats.org/officeDocument/2006/relationships/image" Target="../media/image34.png"/><Relationship Id="rId6" Type="http://schemas.openxmlformats.org/officeDocument/2006/relationships/image" Target="../media/image4.jpeg"/><Relationship Id="rId7" Type="http://schemas.openxmlformats.org/officeDocument/2006/relationships/image" Target="../media/image35.png"/><Relationship Id="rId8" Type="http://schemas.openxmlformats.org/officeDocument/2006/relationships/image" Target="../media/image19.png"/><Relationship Id="rId9" Type="http://schemas.openxmlformats.org/officeDocument/2006/relationships/image" Target="../media/image16.jpeg"/><Relationship Id="rId10" Type="http://schemas.openxmlformats.org/officeDocument/2006/relationships/image" Target="../media/image36.png"/><Relationship Id="rId11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7.jpeg"/><Relationship Id="rId4" Type="http://schemas.openxmlformats.org/officeDocument/2006/relationships/image" Target="../media/image9.ti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8.jpeg"/><Relationship Id="rId4" Type="http://schemas.openxmlformats.org/officeDocument/2006/relationships/image" Target="../media/image44.png"/><Relationship Id="rId5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.jpeg"/><Relationship Id="rId4" Type="http://schemas.openxmlformats.org/officeDocument/2006/relationships/image" Target="../media/image18.png"/><Relationship Id="rId5" Type="http://schemas.openxmlformats.org/officeDocument/2006/relationships/image" Target="../media/image4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5.jpeg"/><Relationship Id="rId12" Type="http://schemas.openxmlformats.org/officeDocument/2006/relationships/image" Target="../media/image24.png"/><Relationship Id="rId13" Type="http://schemas.openxmlformats.org/officeDocument/2006/relationships/image" Target="../media/image6.jpeg"/><Relationship Id="rId14" Type="http://schemas.openxmlformats.org/officeDocument/2006/relationships/image" Target="../media/image25.png"/><Relationship Id="rId15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7.jpeg"/><Relationship Id="rId9" Type="http://schemas.openxmlformats.org/officeDocument/2006/relationships/image" Target="../media/image27.png"/><Relationship Id="rId10" Type="http://schemas.openxmlformats.org/officeDocument/2006/relationships/image" Target="../media/image8.jpeg"/><Relationship Id="rId11" Type="http://schemas.openxmlformats.org/officeDocument/2006/relationships/image" Target="../media/image3.jpeg"/><Relationship Id="rId12" Type="http://schemas.openxmlformats.org/officeDocument/2006/relationships/image" Target="../media/image18.png"/><Relationship Id="rId13" Type="http://schemas.openxmlformats.org/officeDocument/2006/relationships/image" Target="../media/image25.png"/><Relationship Id="rId1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3"/>
          <p:cNvSpPr/>
          <p:nvPr/>
        </p:nvSpPr>
        <p:spPr>
          <a:xfrm>
            <a:off x="4010389" y="879591"/>
            <a:ext cx="5511703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4400"/>
            </a:lvl1pPr>
          </a:lstStyle>
          <a:p>
            <a:pPr/>
            <a:r>
              <a:t>COMPETITORS</a:t>
            </a:r>
          </a:p>
        </p:txBody>
      </p:sp>
      <p:sp>
        <p:nvSpPr>
          <p:cNvPr id="365" name="Title 13"/>
          <p:cNvSpPr/>
          <p:nvPr/>
        </p:nvSpPr>
        <p:spPr>
          <a:xfrm>
            <a:off x="2181337" y="1624934"/>
            <a:ext cx="916980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BRASS WITHOUT-LEAD IN MARKET</a:t>
            </a:r>
          </a:p>
        </p:txBody>
      </p:sp>
      <p:grpSp>
        <p:nvGrpSpPr>
          <p:cNvPr id="368" name="Copper and other elements…"/>
          <p:cNvGrpSpPr/>
          <p:nvPr/>
        </p:nvGrpSpPr>
        <p:grpSpPr>
          <a:xfrm>
            <a:off x="7012302" y="2224163"/>
            <a:ext cx="4672088" cy="1892301"/>
            <a:chOff x="0" y="0"/>
            <a:chExt cx="4672086" cy="1892300"/>
          </a:xfrm>
        </p:grpSpPr>
        <p:sp>
          <p:nvSpPr>
            <p:cNvPr id="367" name="Copper and other elements…"/>
            <p:cNvSpPr/>
            <p:nvPr/>
          </p:nvSpPr>
          <p:spPr>
            <a:xfrm>
              <a:off x="12700" y="355600"/>
              <a:ext cx="4646687" cy="142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800"/>
              </a:pPr>
              <a:r>
                <a:t>Copper and other elements </a:t>
              </a:r>
            </a:p>
            <a:p>
              <a:pPr algn="l">
                <a:defRPr sz="2800"/>
              </a:pPr>
              <a:r>
                <a:t>costs are more expensive </a:t>
              </a:r>
            </a:p>
            <a:p>
              <a:pPr algn="l">
                <a:defRPr sz="2800"/>
              </a:pPr>
              <a:r>
                <a:t>than Lead-Free Brass </a:t>
              </a:r>
            </a:p>
          </p:txBody>
        </p:sp>
        <p:pic>
          <p:nvPicPr>
            <p:cNvPr id="366" name="Copper and other elements…" descr="Copper and other elements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672087" cy="1892301"/>
            </a:xfrm>
            <a:prstGeom prst="rect">
              <a:avLst/>
            </a:prstGeom>
            <a:effectLst/>
          </p:spPr>
        </p:pic>
      </p:grpSp>
      <p:pic>
        <p:nvPicPr>
          <p:cNvPr id="36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531" y="2347854"/>
            <a:ext cx="10817683" cy="7456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roup 25" descr="Group 25"/>
          <p:cNvPicPr>
            <a:picLocks noChangeAspect="1"/>
          </p:cNvPicPr>
          <p:nvPr/>
        </p:nvPicPr>
        <p:blipFill>
          <a:blip r:embed="rId3">
            <a:extLst/>
          </a:blip>
          <a:srcRect l="53989" t="40937" r="20056" b="25666"/>
          <a:stretch>
            <a:fillRect/>
          </a:stretch>
        </p:blipFill>
        <p:spPr>
          <a:xfrm>
            <a:off x="1635705" y="4365527"/>
            <a:ext cx="5991524" cy="448457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Line"/>
          <p:cNvSpPr/>
          <p:nvPr/>
        </p:nvSpPr>
        <p:spPr>
          <a:xfrm>
            <a:off x="3891374" y="6026220"/>
            <a:ext cx="1" cy="4922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4" name="Title 13"/>
          <p:cNvSpPr/>
          <p:nvPr/>
        </p:nvSpPr>
        <p:spPr>
          <a:xfrm>
            <a:off x="2823978" y="846880"/>
            <a:ext cx="7608693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EXISTING </a:t>
            </a:r>
            <a:r>
              <a:rPr b="0"/>
              <a:t>SOLUTIONS</a:t>
            </a:r>
          </a:p>
        </p:txBody>
      </p:sp>
      <p:sp>
        <p:nvSpPr>
          <p:cNvPr id="375" name="Title 13"/>
          <p:cNvSpPr/>
          <p:nvPr/>
        </p:nvSpPr>
        <p:spPr>
          <a:xfrm>
            <a:off x="2165863" y="1563038"/>
            <a:ext cx="916980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WHICH ELEMENTS CAN REPLACE LEAD?</a:t>
            </a:r>
          </a:p>
        </p:txBody>
      </p:sp>
      <p:sp>
        <p:nvSpPr>
          <p:cNvPr id="376" name="TextBox 17"/>
          <p:cNvSpPr/>
          <p:nvPr/>
        </p:nvSpPr>
        <p:spPr>
          <a:xfrm>
            <a:off x="8253916" y="8791683"/>
            <a:ext cx="401610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FA694E"/>
                </a:solidFill>
              </a:defRPr>
            </a:lvl1pPr>
          </a:lstStyle>
          <a:p>
            <a:pPr/>
            <a:r>
              <a:t>After machining</a:t>
            </a:r>
          </a:p>
        </p:txBody>
      </p:sp>
      <p:pic>
        <p:nvPicPr>
          <p:cNvPr id="377" name="Group 12" descr="Group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3915" y="1954959"/>
            <a:ext cx="4016105" cy="2997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Group 15" descr="Group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2694" y="5644889"/>
            <a:ext cx="4016105" cy="3205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Long chips…" descr="Long chips…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27156" y="2091854"/>
            <a:ext cx="5244259" cy="1701801"/>
          </a:xfrm>
          <a:prstGeom prst="rect">
            <a:avLst/>
          </a:prstGeom>
        </p:spPr>
      </p:pic>
      <p:sp>
        <p:nvSpPr>
          <p:cNvPr id="380" name="TextBox 14"/>
          <p:cNvSpPr/>
          <p:nvPr/>
        </p:nvSpPr>
        <p:spPr>
          <a:xfrm>
            <a:off x="9053057" y="5057842"/>
            <a:ext cx="241782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FA694E"/>
                </a:solidFill>
              </a:defRPr>
            </a:lvl1pPr>
          </a:lstStyle>
          <a:p>
            <a:pPr/>
            <a:r>
              <a:t>After casting</a:t>
            </a:r>
          </a:p>
        </p:txBody>
      </p:sp>
      <p:sp>
        <p:nvSpPr>
          <p:cNvPr id="381" name="Kidney…"/>
          <p:cNvSpPr/>
          <p:nvPr/>
        </p:nvSpPr>
        <p:spPr>
          <a:xfrm>
            <a:off x="2301438" y="3699429"/>
            <a:ext cx="46600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000">
                <a:solidFill>
                  <a:srgbClr val="1A2D45"/>
                </a:solidFill>
              </a:defRPr>
            </a:pPr>
            <a:r>
              <a:t>Mechanism of crack </a:t>
            </a:r>
          </a:p>
          <a:p>
            <a:pPr>
              <a:defRPr b="1" sz="2000">
                <a:solidFill>
                  <a:srgbClr val="1A2D45"/>
                </a:solidFill>
              </a:defRPr>
            </a:pPr>
            <a:r>
              <a:t>and low machinability brass</a:t>
            </a:r>
          </a:p>
        </p:txBody>
      </p:sp>
      <p:sp>
        <p:nvSpPr>
          <p:cNvPr id="382" name="Rectangle"/>
          <p:cNvSpPr/>
          <p:nvPr/>
        </p:nvSpPr>
        <p:spPr>
          <a:xfrm>
            <a:off x="2999851" y="5596177"/>
            <a:ext cx="1638141" cy="465199"/>
          </a:xfrm>
          <a:prstGeom prst="rect">
            <a:avLst/>
          </a:prstGeom>
          <a:solidFill>
            <a:srgbClr val="CF706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Brass"/>
          <p:cNvSpPr/>
          <p:nvPr/>
        </p:nvSpPr>
        <p:spPr>
          <a:xfrm>
            <a:off x="2999851" y="5630658"/>
            <a:ext cx="1638141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Bismuth film</a:t>
            </a:r>
          </a:p>
        </p:txBody>
      </p:sp>
      <p:pic>
        <p:nvPicPr>
          <p:cNvPr id="384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13"/>
          <p:cNvSpPr/>
          <p:nvPr/>
        </p:nvSpPr>
        <p:spPr>
          <a:xfrm>
            <a:off x="2823978" y="846880"/>
            <a:ext cx="7608693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EXISTING </a:t>
            </a:r>
            <a:r>
              <a:rPr b="0"/>
              <a:t>SOLUTIONS</a:t>
            </a:r>
          </a:p>
        </p:txBody>
      </p:sp>
      <p:sp>
        <p:nvSpPr>
          <p:cNvPr id="387" name="Title 13"/>
          <p:cNvSpPr/>
          <p:nvPr/>
        </p:nvSpPr>
        <p:spPr>
          <a:xfrm>
            <a:off x="2165863" y="1563038"/>
            <a:ext cx="916980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WHICH ELEMENTS CAN REPLACE LEAD?</a:t>
            </a:r>
          </a:p>
        </p:txBody>
      </p:sp>
      <p:sp>
        <p:nvSpPr>
          <p:cNvPr id="388" name="Intellectual disability"/>
          <p:cNvSpPr/>
          <p:nvPr/>
        </p:nvSpPr>
        <p:spPr>
          <a:xfrm>
            <a:off x="6458163" y="7873063"/>
            <a:ext cx="127896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High cost</a:t>
            </a:r>
          </a:p>
        </p:txBody>
      </p:sp>
      <p:sp>
        <p:nvSpPr>
          <p:cNvPr id="389" name="Underperforming at school"/>
          <p:cNvSpPr/>
          <p:nvPr/>
        </p:nvSpPr>
        <p:spPr>
          <a:xfrm>
            <a:off x="6435876" y="8312830"/>
            <a:ext cx="272317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Complicated process</a:t>
            </a:r>
          </a:p>
        </p:txBody>
      </p:sp>
      <p:sp>
        <p:nvSpPr>
          <p:cNvPr id="390" name="Behaviour issues"/>
          <p:cNvSpPr/>
          <p:nvPr/>
        </p:nvSpPr>
        <p:spPr>
          <a:xfrm>
            <a:off x="6424425" y="8768907"/>
            <a:ext cx="331375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Increase production steps</a:t>
            </a:r>
          </a:p>
        </p:txBody>
      </p:sp>
      <p:sp>
        <p:nvSpPr>
          <p:cNvPr id="391" name="Straight Connector 10"/>
          <p:cNvSpPr/>
          <p:nvPr/>
        </p:nvSpPr>
        <p:spPr>
          <a:xfrm>
            <a:off x="6259854" y="7578039"/>
            <a:ext cx="1" cy="959517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Straight Connector 10"/>
          <p:cNvSpPr/>
          <p:nvPr/>
        </p:nvSpPr>
        <p:spPr>
          <a:xfrm>
            <a:off x="6259854" y="7729633"/>
            <a:ext cx="1" cy="1261697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93" name="01cd05bb22835b737f11f439c00f612e_IMG_1699-863-430-c.jpg" descr="01cd05bb22835b737f11f439c00f612e_IMG_1699-863-430-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1457" y="7317671"/>
            <a:ext cx="3940573" cy="196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Intellectual disability"/>
          <p:cNvSpPr/>
          <p:nvPr/>
        </p:nvSpPr>
        <p:spPr>
          <a:xfrm>
            <a:off x="6439394" y="7398070"/>
            <a:ext cx="207064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200">
                <a:solidFill>
                  <a:srgbClr val="1A2D45"/>
                </a:solidFill>
              </a:defRPr>
            </a:lvl1pPr>
          </a:lstStyle>
          <a:p>
            <a:pPr/>
            <a:r>
              <a:t>Heat treatment</a:t>
            </a:r>
          </a:p>
        </p:txBody>
      </p:sp>
      <p:sp>
        <p:nvSpPr>
          <p:cNvPr id="396" name="Line"/>
          <p:cNvSpPr/>
          <p:nvPr/>
        </p:nvSpPr>
        <p:spPr>
          <a:xfrm>
            <a:off x="6262950" y="7590443"/>
            <a:ext cx="166180" cy="55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40404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97" name="[compName]_1.mp4" descr="[compName]_1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2016882" y="1948995"/>
            <a:ext cx="9467769" cy="5325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2000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EC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-15439" y="2232905"/>
            <a:ext cx="13004802" cy="5375378"/>
          </a:xfrm>
          <a:prstGeom prst="rect">
            <a:avLst/>
          </a:prstGeom>
          <a:solidFill>
            <a:srgbClr val="FFFFFF">
              <a:alpha val="535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E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402" name="Hexagon 1"/>
          <p:cNvGrpSpPr/>
          <p:nvPr/>
        </p:nvGrpSpPr>
        <p:grpSpPr>
          <a:xfrm>
            <a:off x="651235" y="3070294"/>
            <a:ext cx="2080529" cy="1793559"/>
            <a:chOff x="-1" y="0"/>
            <a:chExt cx="2080527" cy="1793557"/>
          </a:xfrm>
        </p:grpSpPr>
        <p:sp>
          <p:nvSpPr>
            <p:cNvPr id="400" name="Shape"/>
            <p:cNvSpPr/>
            <p:nvPr/>
          </p:nvSpPr>
          <p:spPr>
            <a:xfrm>
              <a:off x="-2" y="-1"/>
              <a:ext cx="2080529" cy="179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CC23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1" name="Brass"/>
            <p:cNvSpPr/>
            <p:nvPr/>
          </p:nvSpPr>
          <p:spPr>
            <a:xfrm>
              <a:off x="322840" y="578008"/>
              <a:ext cx="1434846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Brass</a:t>
              </a:r>
            </a:p>
          </p:txBody>
        </p:sp>
      </p:grpSp>
      <p:sp>
        <p:nvSpPr>
          <p:cNvPr id="403" name="Arrow: Chevron 9"/>
          <p:cNvSpPr/>
          <p:nvPr/>
        </p:nvSpPr>
        <p:spPr>
          <a:xfrm>
            <a:off x="4602300" y="3044700"/>
            <a:ext cx="962028" cy="3664200"/>
          </a:xfrm>
          <a:prstGeom prst="chevron">
            <a:avLst>
              <a:gd name="adj" fmla="val 7558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406" name="Hexagon 1"/>
          <p:cNvGrpSpPr/>
          <p:nvPr/>
        </p:nvGrpSpPr>
        <p:grpSpPr>
          <a:xfrm>
            <a:off x="5867365" y="3772457"/>
            <a:ext cx="2080528" cy="1793557"/>
            <a:chOff x="0" y="0"/>
            <a:chExt cx="2080527" cy="1793556"/>
          </a:xfrm>
        </p:grpSpPr>
        <p:sp>
          <p:nvSpPr>
            <p:cNvPr id="404" name="Shape"/>
            <p:cNvSpPr/>
            <p:nvPr/>
          </p:nvSpPr>
          <p:spPr>
            <a:xfrm>
              <a:off x="0" y="-1"/>
              <a:ext cx="2080528" cy="1793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00A19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5" name="Product"/>
            <p:cNvSpPr/>
            <p:nvPr/>
          </p:nvSpPr>
          <p:spPr>
            <a:xfrm>
              <a:off x="68931" y="593988"/>
              <a:ext cx="1942665" cy="82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b="1" sz="2400">
                  <a:solidFill>
                    <a:srgbClr val="FFFFFF"/>
                  </a:solidFill>
                </a:defRPr>
              </a:pPr>
              <a:r>
                <a:t>LEAD-FREE</a:t>
              </a:r>
            </a:p>
            <a:p>
              <a:pPr defTabSz="914400">
                <a:defRPr b="1" sz="2400">
                  <a:solidFill>
                    <a:srgbClr val="FFFFFF"/>
                  </a:solidFill>
                </a:defRPr>
              </a:pPr>
              <a:r>
                <a:t>BRASS</a:t>
              </a:r>
            </a:p>
          </p:txBody>
        </p:sp>
      </p:grpSp>
      <p:sp>
        <p:nvSpPr>
          <p:cNvPr id="407" name="Title 13"/>
          <p:cNvSpPr/>
          <p:nvPr/>
        </p:nvSpPr>
        <p:spPr>
          <a:xfrm>
            <a:off x="2823978" y="922371"/>
            <a:ext cx="7608693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sz="4400"/>
            </a:pPr>
            <a:r>
              <a:t>OUR</a:t>
            </a:r>
            <a:r>
              <a:rPr b="1"/>
              <a:t> INNOVATION</a:t>
            </a:r>
          </a:p>
        </p:txBody>
      </p:sp>
      <p:sp>
        <p:nvSpPr>
          <p:cNvPr id="408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LEAD-FREE BRASS</a:t>
            </a:r>
          </a:p>
        </p:txBody>
      </p:sp>
      <p:sp>
        <p:nvSpPr>
          <p:cNvPr id="409" name="Kidney…"/>
          <p:cNvSpPr/>
          <p:nvPr/>
        </p:nvSpPr>
        <p:spPr>
          <a:xfrm>
            <a:off x="8508265" y="6676456"/>
            <a:ext cx="42470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rgbClr val="1A2D45"/>
                </a:solidFill>
              </a:defRPr>
            </a:pPr>
            <a:r>
              <a:t>Bismuth particles embedded in</a:t>
            </a:r>
          </a:p>
          <a:p>
            <a:pPr>
              <a:defRPr sz="2200">
                <a:solidFill>
                  <a:srgbClr val="1A2D45"/>
                </a:solidFill>
              </a:defRPr>
            </a:pPr>
            <a:r>
              <a:t>alpha phase only</a:t>
            </a:r>
          </a:p>
        </p:txBody>
      </p:sp>
      <p:pic>
        <p:nvPicPr>
          <p:cNvPr id="410" name="Picture 23" descr="Picture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7670" y="3148800"/>
            <a:ext cx="4608002" cy="345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2"/>
          <p:cNvGrpSpPr/>
          <p:nvPr/>
        </p:nvGrpSpPr>
        <p:grpSpPr>
          <a:xfrm>
            <a:off x="2522955" y="4122459"/>
            <a:ext cx="2291681" cy="1881283"/>
            <a:chOff x="0" y="0"/>
            <a:chExt cx="2291680" cy="1881282"/>
          </a:xfrm>
        </p:grpSpPr>
        <p:sp>
          <p:nvSpPr>
            <p:cNvPr id="411" name="Shape"/>
            <p:cNvSpPr/>
            <p:nvPr/>
          </p:nvSpPr>
          <p:spPr>
            <a:xfrm>
              <a:off x="-1" y="-1"/>
              <a:ext cx="2291682" cy="188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noFill/>
            <a:ln w="63500" cap="flat">
              <a:solidFill>
                <a:srgbClr val="1A2D45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Brass"/>
            <p:cNvSpPr/>
            <p:nvPr/>
          </p:nvSpPr>
          <p:spPr>
            <a:xfrm>
              <a:off x="193953" y="342473"/>
              <a:ext cx="1903774" cy="119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b="1" sz="2400">
                  <a:solidFill>
                    <a:srgbClr val="1A2D45"/>
                  </a:solidFill>
                </a:defRPr>
              </a:pPr>
              <a:r>
                <a:t>SOLDER WASTE </a:t>
              </a:r>
            </a:p>
            <a:p>
              <a:pPr defTabSz="914400">
                <a:defRPr sz="2400">
                  <a:solidFill>
                    <a:srgbClr val="1A2D45"/>
                  </a:solidFill>
                </a:defRPr>
              </a:pPr>
              <a:r>
                <a:t>(Bi-Sn alloy)</a:t>
              </a:r>
            </a:p>
          </p:txBody>
        </p:sp>
      </p:grpSp>
      <p:sp>
        <p:nvSpPr>
          <p:cNvPr id="414" name="Kidney…"/>
          <p:cNvSpPr/>
          <p:nvPr/>
        </p:nvSpPr>
        <p:spPr>
          <a:xfrm>
            <a:off x="8097670" y="2322957"/>
            <a:ext cx="46600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400">
                <a:solidFill>
                  <a:srgbClr val="00A199"/>
                </a:solidFill>
              </a:defRPr>
            </a:pPr>
            <a:r>
              <a:t>Mechanism of crack prevention </a:t>
            </a:r>
          </a:p>
          <a:p>
            <a:pPr>
              <a:defRPr b="1" sz="2400">
                <a:solidFill>
                  <a:srgbClr val="00A199"/>
                </a:solidFill>
              </a:defRPr>
            </a:pPr>
            <a:r>
              <a:t>and machinability</a:t>
            </a:r>
          </a:p>
        </p:txBody>
      </p:sp>
      <p:sp>
        <p:nvSpPr>
          <p:cNvPr id="415" name="Rectangle"/>
          <p:cNvSpPr/>
          <p:nvPr/>
        </p:nvSpPr>
        <p:spPr>
          <a:xfrm>
            <a:off x="9196927" y="4284387"/>
            <a:ext cx="1245531" cy="465199"/>
          </a:xfrm>
          <a:prstGeom prst="rect">
            <a:avLst/>
          </a:prstGeom>
          <a:solidFill>
            <a:srgbClr val="CF706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Brass"/>
          <p:cNvSpPr/>
          <p:nvPr/>
        </p:nvSpPr>
        <p:spPr>
          <a:xfrm>
            <a:off x="9000621" y="4318868"/>
            <a:ext cx="1638141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Bismuth</a:t>
            </a:r>
          </a:p>
        </p:txBody>
      </p:sp>
      <p:sp>
        <p:nvSpPr>
          <p:cNvPr id="417" name="Rectangle"/>
          <p:cNvSpPr/>
          <p:nvPr/>
        </p:nvSpPr>
        <p:spPr>
          <a:xfrm>
            <a:off x="10592401" y="5086614"/>
            <a:ext cx="678524" cy="396237"/>
          </a:xfrm>
          <a:prstGeom prst="rect">
            <a:avLst/>
          </a:prstGeom>
          <a:solidFill>
            <a:srgbClr val="1E2D4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8" name="Brass"/>
          <p:cNvSpPr/>
          <p:nvPr/>
        </p:nvSpPr>
        <p:spPr>
          <a:xfrm>
            <a:off x="10112593" y="5099314"/>
            <a:ext cx="163814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Alpha</a:t>
            </a:r>
          </a:p>
        </p:txBody>
      </p:sp>
      <p:sp>
        <p:nvSpPr>
          <p:cNvPr id="419" name="Rectangle"/>
          <p:cNvSpPr/>
          <p:nvPr/>
        </p:nvSpPr>
        <p:spPr>
          <a:xfrm>
            <a:off x="11691491" y="3932118"/>
            <a:ext cx="678524" cy="396237"/>
          </a:xfrm>
          <a:prstGeom prst="rect">
            <a:avLst/>
          </a:prstGeom>
          <a:solidFill>
            <a:srgbClr val="1E2D4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0" name="Brass"/>
          <p:cNvSpPr/>
          <p:nvPr/>
        </p:nvSpPr>
        <p:spPr>
          <a:xfrm>
            <a:off x="11211683" y="3944817"/>
            <a:ext cx="163814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Beta</a:t>
            </a:r>
          </a:p>
        </p:txBody>
      </p:sp>
      <p:sp>
        <p:nvSpPr>
          <p:cNvPr id="421" name="Intellectual disability"/>
          <p:cNvSpPr/>
          <p:nvPr/>
        </p:nvSpPr>
        <p:spPr>
          <a:xfrm>
            <a:off x="5210054" y="6334893"/>
            <a:ext cx="283654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1A2D45"/>
                </a:solidFill>
              </a:defRPr>
            </a:pPr>
            <a:r>
              <a:t>• Higher performance</a:t>
            </a:r>
          </a:p>
          <a:p>
            <a:pPr algn="l">
              <a:defRPr sz="2200">
                <a:solidFill>
                  <a:srgbClr val="1A2D45"/>
                </a:solidFill>
              </a:defRPr>
            </a:pPr>
            <a:r>
              <a:t>• Lower cost</a:t>
            </a:r>
          </a:p>
          <a:p>
            <a:pPr algn="l">
              <a:defRPr sz="2200">
                <a:solidFill>
                  <a:srgbClr val="1A2D45"/>
                </a:solidFill>
              </a:defRPr>
            </a:pPr>
            <a:r>
              <a:t>• Simpler process</a:t>
            </a:r>
          </a:p>
        </p:txBody>
      </p:sp>
      <p:pic>
        <p:nvPicPr>
          <p:cNvPr id="422" name="background-board-card-825262.jpg" descr="background-board-card-82526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165" y="6811498"/>
            <a:ext cx="4087767" cy="272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EC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itle 13"/>
          <p:cNvSpPr/>
          <p:nvPr/>
        </p:nvSpPr>
        <p:spPr>
          <a:xfrm>
            <a:off x="2823978" y="922371"/>
            <a:ext cx="7608693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sz="4400"/>
            </a:pPr>
            <a:r>
              <a:t>OUR</a:t>
            </a:r>
            <a:r>
              <a:rPr b="1"/>
              <a:t> INNOVATION</a:t>
            </a:r>
          </a:p>
        </p:txBody>
      </p:sp>
      <p:sp>
        <p:nvSpPr>
          <p:cNvPr id="426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LEAD-FREE BRASS</a:t>
            </a:r>
          </a:p>
        </p:txBody>
      </p:sp>
      <p:grpSp>
        <p:nvGrpSpPr>
          <p:cNvPr id="429" name="1.jpg"/>
          <p:cNvGrpSpPr/>
          <p:nvPr/>
        </p:nvGrpSpPr>
        <p:grpSpPr>
          <a:xfrm>
            <a:off x="800261" y="2168092"/>
            <a:ext cx="4555597" cy="3556398"/>
            <a:chOff x="0" y="0"/>
            <a:chExt cx="4555595" cy="3556396"/>
          </a:xfrm>
        </p:grpSpPr>
        <p:pic>
          <p:nvPicPr>
            <p:cNvPr id="428" name="1.jpg" descr="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4149196" cy="31118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7" name="1.jpg" descr="1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555596" cy="3556397"/>
            </a:xfrm>
            <a:prstGeom prst="rect">
              <a:avLst/>
            </a:prstGeom>
            <a:effectLst/>
          </p:spPr>
        </p:pic>
      </p:grpSp>
      <p:sp>
        <p:nvSpPr>
          <p:cNvPr id="430" name="TextBox 1"/>
          <p:cNvSpPr/>
          <p:nvPr/>
        </p:nvSpPr>
        <p:spPr>
          <a:xfrm>
            <a:off x="1622238" y="5603216"/>
            <a:ext cx="29116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424242"/>
                </a:solidFill>
              </a:defRPr>
            </a:lvl1pPr>
          </a:lstStyle>
          <a:p>
            <a:pPr/>
            <a:r>
              <a:t>After casting </a:t>
            </a:r>
          </a:p>
        </p:txBody>
      </p:sp>
      <p:grpSp>
        <p:nvGrpSpPr>
          <p:cNvPr id="433" name="Picture 2"/>
          <p:cNvGrpSpPr/>
          <p:nvPr/>
        </p:nvGrpSpPr>
        <p:grpSpPr>
          <a:xfrm>
            <a:off x="1354797" y="6087981"/>
            <a:ext cx="3466559" cy="3342910"/>
            <a:chOff x="0" y="0"/>
            <a:chExt cx="3466558" cy="3342909"/>
          </a:xfrm>
        </p:grpSpPr>
        <p:pic>
          <p:nvPicPr>
            <p:cNvPr id="432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0751" t="20203" r="30803" b="29761"/>
            <a:stretch>
              <a:fillRect/>
            </a:stretch>
          </p:blipFill>
          <p:spPr>
            <a:xfrm>
              <a:off x="12700" y="355600"/>
              <a:ext cx="3441159" cy="28730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1" name="Picture 2" descr="Picture 2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466559" cy="3342911"/>
            </a:xfrm>
            <a:prstGeom prst="rect">
              <a:avLst/>
            </a:prstGeom>
            <a:effectLst/>
          </p:spPr>
        </p:pic>
      </p:grpSp>
      <p:sp>
        <p:nvSpPr>
          <p:cNvPr id="434" name="Arrow: Chevron 9"/>
          <p:cNvSpPr/>
          <p:nvPr/>
        </p:nvSpPr>
        <p:spPr>
          <a:xfrm>
            <a:off x="6021386" y="2114191"/>
            <a:ext cx="962028" cy="3664200"/>
          </a:xfrm>
          <a:prstGeom prst="chevron">
            <a:avLst>
              <a:gd name="adj" fmla="val 7558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35" name="TextBox 1"/>
          <p:cNvSpPr/>
          <p:nvPr/>
        </p:nvSpPr>
        <p:spPr>
          <a:xfrm>
            <a:off x="4929701" y="8667874"/>
            <a:ext cx="29116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000">
                <a:solidFill>
                  <a:srgbClr val="DD6A61"/>
                </a:solidFill>
              </a:defRPr>
            </a:lvl1pPr>
          </a:lstStyle>
          <a:p>
            <a:pPr/>
            <a:r>
              <a:t>Short chips</a:t>
            </a:r>
          </a:p>
        </p:txBody>
      </p:sp>
      <p:sp>
        <p:nvSpPr>
          <p:cNvPr id="436" name="Line"/>
          <p:cNvSpPr/>
          <p:nvPr/>
        </p:nvSpPr>
        <p:spPr>
          <a:xfrm>
            <a:off x="3118881" y="8871074"/>
            <a:ext cx="24295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41" name="short chip.jpg"/>
          <p:cNvGrpSpPr/>
          <p:nvPr/>
        </p:nvGrpSpPr>
        <p:grpSpPr>
          <a:xfrm>
            <a:off x="5165894" y="6915763"/>
            <a:ext cx="2439257" cy="1909801"/>
            <a:chOff x="0" y="0"/>
            <a:chExt cx="2439255" cy="1909800"/>
          </a:xfrm>
        </p:grpSpPr>
        <p:grpSp>
          <p:nvGrpSpPr>
            <p:cNvPr id="439" name="short chip.jpg"/>
            <p:cNvGrpSpPr/>
            <p:nvPr/>
          </p:nvGrpSpPr>
          <p:grpSpPr>
            <a:xfrm>
              <a:off x="95865" y="66857"/>
              <a:ext cx="2247524" cy="1661471"/>
              <a:chOff x="0" y="0"/>
              <a:chExt cx="2247522" cy="1661469"/>
            </a:xfrm>
          </p:grpSpPr>
          <p:pic>
            <p:nvPicPr>
              <p:cNvPr id="438" name="short chip.jpg" descr="short chip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0309" t="13597" r="12933" b="10463"/>
              <a:stretch>
                <a:fillRect/>
              </a:stretch>
            </p:blipFill>
            <p:spPr>
              <a:xfrm>
                <a:off x="0" y="0"/>
                <a:ext cx="2247523" cy="166147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37" name="short chip.jpg" descr="short chip.jp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-1"/>
                <a:ext cx="2247523" cy="1661471"/>
              </a:xfrm>
              <a:prstGeom prst="rect">
                <a:avLst/>
              </a:prstGeom>
              <a:effectLst/>
            </p:spPr>
          </p:pic>
        </p:grpSp>
        <p:pic>
          <p:nvPicPr>
            <p:cNvPr id="440" name="short chip.jpg" descr="short chip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2439256" cy="1909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2" name="Intellectual disability"/>
          <p:cNvSpPr/>
          <p:nvPr/>
        </p:nvSpPr>
        <p:spPr>
          <a:xfrm>
            <a:off x="7949688" y="6463648"/>
            <a:ext cx="440543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2200">
                <a:solidFill>
                  <a:srgbClr val="1A2D45"/>
                </a:solidFill>
              </a:defRPr>
            </a:pPr>
            <a:r>
              <a:t>• No cracks after machining</a:t>
            </a:r>
          </a:p>
          <a:p>
            <a:pPr algn="l">
              <a:defRPr sz="2200">
                <a:solidFill>
                  <a:srgbClr val="1A2D45"/>
                </a:solidFill>
              </a:defRPr>
            </a:pPr>
            <a:r>
              <a:t>• No cracks after casting</a:t>
            </a:r>
          </a:p>
          <a:p>
            <a:pPr algn="l">
              <a:defRPr sz="2200">
                <a:solidFill>
                  <a:srgbClr val="1A2D45"/>
                </a:solidFill>
              </a:defRPr>
            </a:pPr>
            <a:r>
              <a:t>• Not subject to any heat treatment</a:t>
            </a:r>
          </a:p>
        </p:txBody>
      </p:sp>
      <p:sp>
        <p:nvSpPr>
          <p:cNvPr id="443" name="TextBox 1"/>
          <p:cNvSpPr/>
          <p:nvPr/>
        </p:nvSpPr>
        <p:spPr>
          <a:xfrm>
            <a:off x="8495680" y="5603216"/>
            <a:ext cx="29116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424242"/>
                </a:solidFill>
              </a:defRPr>
            </a:lvl1pPr>
          </a:lstStyle>
          <a:p>
            <a:pPr/>
            <a:r>
              <a:t>After machining</a:t>
            </a:r>
          </a:p>
        </p:txBody>
      </p:sp>
      <p:grpSp>
        <p:nvGrpSpPr>
          <p:cNvPr id="446" name="ข้อต่อ.jpg"/>
          <p:cNvGrpSpPr/>
          <p:nvPr/>
        </p:nvGrpSpPr>
        <p:grpSpPr>
          <a:xfrm>
            <a:off x="7586093" y="2114191"/>
            <a:ext cx="4730818" cy="3664200"/>
            <a:chOff x="0" y="0"/>
            <a:chExt cx="4730816" cy="3664198"/>
          </a:xfrm>
        </p:grpSpPr>
        <p:pic>
          <p:nvPicPr>
            <p:cNvPr id="445" name="ข้อต่อ.jpg" descr="ข้อต่อ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03200" y="203200"/>
              <a:ext cx="4324417" cy="32196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4" name="ข้อต่อ.jpg" descr="ข้อต่อ.jpg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730817" cy="3664199"/>
            </a:xfrm>
            <a:prstGeom prst="rect">
              <a:avLst/>
            </a:prstGeom>
            <a:effectLst/>
          </p:spPr>
        </p:pic>
      </p:grpSp>
      <p:pic>
        <p:nvPicPr>
          <p:cNvPr id="447" name="pasted-image.pdf" descr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3"/>
          <p:cNvSpPr/>
          <p:nvPr/>
        </p:nvSpPr>
        <p:spPr>
          <a:xfrm>
            <a:off x="3311344" y="910539"/>
            <a:ext cx="6382112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4400"/>
            </a:lvl1pPr>
          </a:lstStyle>
          <a:p>
            <a:pPr/>
            <a:r>
              <a:t>REGULATORY LIMITS</a:t>
            </a:r>
          </a:p>
        </p:txBody>
      </p:sp>
      <p:sp>
        <p:nvSpPr>
          <p:cNvPr id="450" name="Title 13"/>
          <p:cNvSpPr/>
          <p:nvPr/>
        </p:nvSpPr>
        <p:spPr>
          <a:xfrm>
            <a:off x="1917496" y="1624934"/>
            <a:ext cx="916980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 IN WATER</a:t>
            </a:r>
          </a:p>
        </p:txBody>
      </p:sp>
      <p:sp>
        <p:nvSpPr>
          <p:cNvPr id="451" name="Validation…"/>
          <p:cNvSpPr/>
          <p:nvPr/>
        </p:nvSpPr>
        <p:spPr>
          <a:xfrm>
            <a:off x="2550678" y="7637307"/>
            <a:ext cx="790344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400">
                <a:solidFill>
                  <a:srgbClr val="DD6B61"/>
                </a:solidFill>
              </a:defRPr>
            </a:pPr>
            <a:r>
              <a:t>Validation</a:t>
            </a:r>
          </a:p>
          <a:p>
            <a:pPr>
              <a:defRPr sz="2400"/>
            </a:pPr>
            <a:r>
              <a:t>Our technology has been validated by theThai Industrial</a:t>
            </a:r>
          </a:p>
          <a:p>
            <a:pPr>
              <a:defRPr sz="2400"/>
            </a:pPr>
            <a:r>
              <a:t>Standard (TIS) for reducing the quantity of toxic elements </a:t>
            </a:r>
          </a:p>
        </p:txBody>
      </p:sp>
      <p:pic>
        <p:nvPicPr>
          <p:cNvPr id="452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2586" y="2134887"/>
            <a:ext cx="8399628" cy="548382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Line"/>
          <p:cNvSpPr/>
          <p:nvPr/>
        </p:nvSpPr>
        <p:spPr>
          <a:xfrm flipH="1">
            <a:off x="3174963" y="4014574"/>
            <a:ext cx="6801415" cy="1"/>
          </a:xfrm>
          <a:prstGeom prst="line">
            <a:avLst/>
          </a:prstGeom>
          <a:ln w="38100">
            <a:solidFill>
              <a:srgbClr val="DD6B6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4" name="Poisonous Level"/>
          <p:cNvSpPr/>
          <p:nvPr/>
        </p:nvSpPr>
        <p:spPr>
          <a:xfrm>
            <a:off x="2550678" y="3354602"/>
            <a:ext cx="79034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2400">
                <a:solidFill>
                  <a:srgbClr val="DD6B61"/>
                </a:solidFill>
              </a:defRPr>
            </a:lvl1pPr>
          </a:lstStyle>
          <a:p>
            <a:pPr/>
            <a:r>
              <a:t>Poisonous Level 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itle 13"/>
          <p:cNvSpPr/>
          <p:nvPr/>
        </p:nvSpPr>
        <p:spPr>
          <a:xfrm>
            <a:off x="3413942" y="937432"/>
            <a:ext cx="642877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OUR </a:t>
            </a:r>
            <a:r>
              <a:rPr b="0"/>
              <a:t>INNOVATION</a:t>
            </a:r>
          </a:p>
        </p:txBody>
      </p:sp>
      <p:sp>
        <p:nvSpPr>
          <p:cNvPr id="458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WHY LEAD-FREE BRASS?</a:t>
            </a:r>
          </a:p>
        </p:txBody>
      </p:sp>
      <p:sp>
        <p:nvSpPr>
          <p:cNvPr id="459" name="Straight Connector 7"/>
          <p:cNvSpPr/>
          <p:nvPr/>
        </p:nvSpPr>
        <p:spPr>
          <a:xfrm>
            <a:off x="-171419" y="4181108"/>
            <a:ext cx="13347638" cy="1"/>
          </a:xfrm>
          <a:prstGeom prst="line">
            <a:avLst/>
          </a:prstGeom>
          <a:ln w="63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0" name="TextBox 39"/>
          <p:cNvSpPr/>
          <p:nvPr/>
        </p:nvSpPr>
        <p:spPr>
          <a:xfrm>
            <a:off x="612376" y="5778466"/>
            <a:ext cx="2822706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914400">
              <a:defRPr b="1" sz="2400">
                <a:solidFill>
                  <a:srgbClr val="1A2D45"/>
                </a:solidFill>
              </a:defRPr>
            </a:pPr>
            <a:r>
              <a:t>Lead-Free</a:t>
            </a:r>
          </a:p>
          <a:p>
            <a:pPr defTabSz="914400">
              <a:defRPr sz="2400">
                <a:solidFill>
                  <a:srgbClr val="1A2D45"/>
                </a:solidFill>
              </a:defRPr>
            </a:pPr>
            <a:r>
              <a:t>Reduce contamination</a:t>
            </a:r>
          </a:p>
          <a:p>
            <a:pPr defTabSz="914400">
              <a:defRPr sz="2400">
                <a:solidFill>
                  <a:srgbClr val="1A2D45"/>
                </a:solidFill>
              </a:defRPr>
            </a:pPr>
            <a:r>
              <a:t>in environment and</a:t>
            </a:r>
          </a:p>
          <a:p>
            <a:pPr defTabSz="914400">
              <a:defRPr sz="2400">
                <a:solidFill>
                  <a:srgbClr val="1A2D45"/>
                </a:solidFill>
              </a:defRPr>
            </a:pPr>
            <a:r>
              <a:t>damage in human healths</a:t>
            </a:r>
          </a:p>
        </p:txBody>
      </p:sp>
      <p:sp>
        <p:nvSpPr>
          <p:cNvPr id="461" name="Straight Connector 10"/>
          <p:cNvSpPr/>
          <p:nvPr/>
        </p:nvSpPr>
        <p:spPr>
          <a:xfrm>
            <a:off x="2023727" y="5236494"/>
            <a:ext cx="2" cy="262910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2" name="Straight Connector 45"/>
          <p:cNvSpPr/>
          <p:nvPr/>
        </p:nvSpPr>
        <p:spPr>
          <a:xfrm>
            <a:off x="7993993" y="5236494"/>
            <a:ext cx="3" cy="262910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3" name="Straight Connector 46"/>
          <p:cNvSpPr/>
          <p:nvPr/>
        </p:nvSpPr>
        <p:spPr>
          <a:xfrm>
            <a:off x="10981069" y="5236494"/>
            <a:ext cx="3" cy="262910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4" name="Circle"/>
          <p:cNvSpPr/>
          <p:nvPr/>
        </p:nvSpPr>
        <p:spPr>
          <a:xfrm>
            <a:off x="971625" y="3122066"/>
            <a:ext cx="2104207" cy="2104209"/>
          </a:xfrm>
          <a:prstGeom prst="ellipse">
            <a:avLst/>
          </a:prstGeom>
          <a:solidFill>
            <a:srgbClr val="DD6A61"/>
          </a:solidFill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465" name="checked.png" descr="check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084" y="3762423"/>
            <a:ext cx="943290" cy="94329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3954817" y="3108189"/>
            <a:ext cx="2104205" cy="2104209"/>
          </a:xfrm>
          <a:prstGeom prst="ellipse">
            <a:avLst/>
          </a:prstGeom>
          <a:solidFill>
            <a:srgbClr val="F3C451"/>
          </a:solidFill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6941892" y="3108189"/>
            <a:ext cx="2104207" cy="2104209"/>
          </a:xfrm>
          <a:prstGeom prst="ellipse">
            <a:avLst/>
          </a:prstGeom>
          <a:solidFill>
            <a:srgbClr val="1D2E46"/>
          </a:solidFill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9928968" y="3108189"/>
            <a:ext cx="2104207" cy="2104209"/>
          </a:xfrm>
          <a:prstGeom prst="ellipse">
            <a:avLst/>
          </a:prstGeom>
          <a:solidFill>
            <a:srgbClr val="DD6A61"/>
          </a:solidFill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69" name="Straight Connector 10"/>
          <p:cNvSpPr/>
          <p:nvPr/>
        </p:nvSpPr>
        <p:spPr>
          <a:xfrm>
            <a:off x="5006917" y="5236494"/>
            <a:ext cx="3" cy="262910"/>
          </a:xfrm>
          <a:prstGeom prst="line">
            <a:avLst/>
          </a:prstGeom>
          <a:ln w="38100">
            <a:solidFill>
              <a:srgbClr val="404040"/>
            </a:solidFill>
            <a:miter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0" name="TextBox 39"/>
          <p:cNvSpPr/>
          <p:nvPr/>
        </p:nvSpPr>
        <p:spPr>
          <a:xfrm>
            <a:off x="3757762" y="5777286"/>
            <a:ext cx="2681722" cy="177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914400">
              <a:defRPr b="1" sz="2400">
                <a:solidFill>
                  <a:srgbClr val="1D2E46"/>
                </a:solidFill>
              </a:defRPr>
            </a:pPr>
            <a:r>
              <a:t>E-Waste Reuse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Decrease amounts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of E-Waste and add value to them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triangular-arrows-sign-for-recycle.png" descr="triangular-arrows-sign-for-recyc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9722" y="3646870"/>
            <a:ext cx="1174394" cy="117439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TextBox 39"/>
          <p:cNvSpPr/>
          <p:nvPr/>
        </p:nvSpPr>
        <p:spPr>
          <a:xfrm>
            <a:off x="6758309" y="5772632"/>
            <a:ext cx="2689432" cy="214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914400">
              <a:defRPr b="1" sz="2400">
                <a:solidFill>
                  <a:srgbClr val="1D2E46"/>
                </a:solidFill>
              </a:defRPr>
            </a:pPr>
            <a:r>
              <a:t>Low Cost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Cost much less 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than all the existing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lead-free brass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in the market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american-dollar-symbol.png" descr="american-dollar-symbo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6799" y="3573096"/>
            <a:ext cx="1174394" cy="1174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ettings-work-tool.png" descr="settings-work-too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73059" y="3552281"/>
            <a:ext cx="1216025" cy="1216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TextBox 39"/>
          <p:cNvSpPr/>
          <p:nvPr/>
        </p:nvSpPr>
        <p:spPr>
          <a:xfrm>
            <a:off x="9620518" y="5777096"/>
            <a:ext cx="2822706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914400">
              <a:defRPr b="1" sz="2400">
                <a:solidFill>
                  <a:srgbClr val="1D2E46"/>
                </a:solidFill>
              </a:defRPr>
            </a:pPr>
            <a:r>
              <a:t>High Productivity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Improve the 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machinability, the</a:t>
            </a:r>
          </a:p>
          <a:p>
            <a:pPr defTabSz="914400">
              <a:defRPr sz="2400">
                <a:solidFill>
                  <a:srgbClr val="1D2E46"/>
                </a:solidFill>
              </a:defRPr>
            </a:pPr>
            <a:r>
              <a:t>durability of the cutting tool and crack prevention.</a:t>
            </a:r>
          </a:p>
        </p:txBody>
      </p:sp>
      <p:pic>
        <p:nvPicPr>
          <p:cNvPr id="47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itle 13"/>
          <p:cNvSpPr/>
          <p:nvPr/>
        </p:nvSpPr>
        <p:spPr>
          <a:xfrm>
            <a:off x="3413942" y="937432"/>
            <a:ext cx="642877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4400"/>
            </a:lvl1pPr>
          </a:lstStyle>
          <a:p>
            <a:pPr/>
            <a:r>
              <a:t>APPLICATIONS</a:t>
            </a:r>
          </a:p>
        </p:txBody>
      </p:sp>
      <p:sp>
        <p:nvSpPr>
          <p:cNvPr id="479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LEAD-FREE WATER SUPPLIES</a:t>
            </a:r>
          </a:p>
        </p:txBody>
      </p:sp>
      <p:pic>
        <p:nvPicPr>
          <p:cNvPr id="48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096" y="2035002"/>
            <a:ext cx="3469995" cy="346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0313" y="1997429"/>
            <a:ext cx="3545141" cy="354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0800" y="6331437"/>
            <a:ext cx="3180187" cy="2557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55666" y="6331437"/>
            <a:ext cx="2586011" cy="2586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37821" y="1931777"/>
            <a:ext cx="3760736" cy="3676444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TextBox 39"/>
          <p:cNvSpPr/>
          <p:nvPr/>
        </p:nvSpPr>
        <p:spPr>
          <a:xfrm>
            <a:off x="5981231" y="5608220"/>
            <a:ext cx="1294192" cy="66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Valves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TextBox 39"/>
          <p:cNvSpPr/>
          <p:nvPr/>
        </p:nvSpPr>
        <p:spPr>
          <a:xfrm>
            <a:off x="1612382" y="5608220"/>
            <a:ext cx="2361423" cy="66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Water meter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TextBox 39"/>
          <p:cNvSpPr/>
          <p:nvPr/>
        </p:nvSpPr>
        <p:spPr>
          <a:xfrm>
            <a:off x="9467658" y="5627689"/>
            <a:ext cx="170106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Aerator</a:t>
            </a:r>
          </a:p>
        </p:txBody>
      </p:sp>
      <p:sp>
        <p:nvSpPr>
          <p:cNvPr id="488" name="TextBox 39"/>
          <p:cNvSpPr/>
          <p:nvPr/>
        </p:nvSpPr>
        <p:spPr>
          <a:xfrm>
            <a:off x="6717888" y="8977039"/>
            <a:ext cx="258601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Solder joints</a:t>
            </a:r>
          </a:p>
        </p:txBody>
      </p:sp>
      <p:sp>
        <p:nvSpPr>
          <p:cNvPr id="489" name="TextBox 39"/>
          <p:cNvSpPr/>
          <p:nvPr/>
        </p:nvSpPr>
        <p:spPr>
          <a:xfrm>
            <a:off x="4129775" y="8977039"/>
            <a:ext cx="170106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Strainer</a:t>
            </a:r>
          </a:p>
        </p:txBody>
      </p:sp>
      <p:pic>
        <p:nvPicPr>
          <p:cNvPr id="490" name="pasted-image.pdf" descr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itle 13"/>
          <p:cNvSpPr/>
          <p:nvPr/>
        </p:nvSpPr>
        <p:spPr>
          <a:xfrm>
            <a:off x="3413942" y="937432"/>
            <a:ext cx="642877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4400"/>
            </a:lvl1pPr>
          </a:lstStyle>
          <a:p>
            <a:pPr/>
            <a:r>
              <a:t>APPLICATIONS</a:t>
            </a:r>
          </a:p>
        </p:txBody>
      </p:sp>
      <p:sp>
        <p:nvSpPr>
          <p:cNvPr id="493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LEAD-FREE PRODUCTS</a:t>
            </a:r>
          </a:p>
        </p:txBody>
      </p:sp>
      <p:sp>
        <p:nvSpPr>
          <p:cNvPr id="494" name="TextBox 39"/>
          <p:cNvSpPr/>
          <p:nvPr/>
        </p:nvSpPr>
        <p:spPr>
          <a:xfrm>
            <a:off x="3545031" y="5405643"/>
            <a:ext cx="2119857" cy="66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Kitchenwares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8018" y="2069823"/>
            <a:ext cx="5033882" cy="3353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8018" y="5995414"/>
            <a:ext cx="5033882" cy="1541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6295" y="2082793"/>
            <a:ext cx="3240486" cy="551103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TextBox 39"/>
          <p:cNvSpPr/>
          <p:nvPr/>
        </p:nvSpPr>
        <p:spPr>
          <a:xfrm>
            <a:off x="3032051" y="7519788"/>
            <a:ext cx="3145816" cy="66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Music instruments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TextBox 39"/>
          <p:cNvSpPr/>
          <p:nvPr/>
        </p:nvSpPr>
        <p:spPr>
          <a:xfrm>
            <a:off x="8236610" y="7519788"/>
            <a:ext cx="2119857" cy="66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b="1" sz="2400">
                <a:solidFill>
                  <a:srgbClr val="1D2E46"/>
                </a:solidFill>
              </a:defRPr>
            </a:lvl1pPr>
          </a:lstStyle>
          <a:p>
            <a:pPr/>
            <a:r>
              <a:t>Decorative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itle 13"/>
          <p:cNvSpPr/>
          <p:nvPr/>
        </p:nvSpPr>
        <p:spPr>
          <a:xfrm>
            <a:off x="3981386" y="910539"/>
            <a:ext cx="504202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rPr b="0"/>
              <a:t>OUR</a:t>
            </a:r>
            <a:r>
              <a:t> PARTNERS</a:t>
            </a:r>
          </a:p>
        </p:txBody>
      </p:sp>
      <p:sp>
        <p:nvSpPr>
          <p:cNvPr id="503" name="Title 13"/>
          <p:cNvSpPr/>
          <p:nvPr/>
        </p:nvSpPr>
        <p:spPr>
          <a:xfrm>
            <a:off x="1917496" y="1624934"/>
            <a:ext cx="916980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BUSINESS CORPORATION</a:t>
            </a:r>
          </a:p>
        </p:txBody>
      </p:sp>
      <p:pic>
        <p:nvPicPr>
          <p:cNvPr id="504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3191" t="6095" r="26832" b="32713"/>
          <a:stretch>
            <a:fillRect/>
          </a:stretch>
        </p:blipFill>
        <p:spPr>
          <a:xfrm>
            <a:off x="1073480" y="2451075"/>
            <a:ext cx="4911120" cy="1913885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mile Brass Co.,LtD."/>
          <p:cNvSpPr/>
          <p:nvPr/>
        </p:nvSpPr>
        <p:spPr>
          <a:xfrm>
            <a:off x="1136458" y="4325565"/>
            <a:ext cx="47849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>
                <a:solidFill>
                  <a:srgbClr val="1A2D45"/>
                </a:solidFill>
              </a:defRPr>
            </a:lvl1pPr>
          </a:lstStyle>
          <a:p>
            <a:pPr/>
            <a:r>
              <a:t>Smile Brass Co.,LtD.</a:t>
            </a:r>
          </a:p>
        </p:txBody>
      </p:sp>
      <p:pic>
        <p:nvPicPr>
          <p:cNvPr id="50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2700" y="5384457"/>
            <a:ext cx="2752493" cy="275249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Yontrakarn Metalwork Co.,Ltd"/>
          <p:cNvSpPr/>
          <p:nvPr/>
        </p:nvSpPr>
        <p:spPr>
          <a:xfrm>
            <a:off x="1136458" y="8146152"/>
            <a:ext cx="47849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>
                <a:solidFill>
                  <a:srgbClr val="1A2D45"/>
                </a:solidFill>
              </a:defRPr>
            </a:lvl1pPr>
          </a:lstStyle>
          <a:p>
            <a:pPr/>
            <a:r>
              <a:t>Yontrakarn Metalwork Co.,Ltd</a:t>
            </a:r>
          </a:p>
        </p:txBody>
      </p:sp>
      <p:grpSp>
        <p:nvGrpSpPr>
          <p:cNvPr id="510" name="TH Patent Application Number 1601005552"/>
          <p:cNvGrpSpPr/>
          <p:nvPr/>
        </p:nvGrpSpPr>
        <p:grpSpPr>
          <a:xfrm>
            <a:off x="6811325" y="5100484"/>
            <a:ext cx="5473828" cy="1905001"/>
            <a:chOff x="0" y="0"/>
            <a:chExt cx="5473827" cy="1905000"/>
          </a:xfrm>
        </p:grpSpPr>
        <p:sp>
          <p:nvSpPr>
            <p:cNvPr id="509" name="TH Patent Application Number 1601005552"/>
            <p:cNvSpPr/>
            <p:nvPr/>
          </p:nvSpPr>
          <p:spPr>
            <a:xfrm>
              <a:off x="215900" y="139700"/>
              <a:ext cx="5042028" cy="1346200"/>
            </a:xfrm>
            <a:prstGeom prst="rect">
              <a:avLst/>
            </a:prstGeom>
            <a:solidFill>
              <a:srgbClr val="F3C45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4400">
                  <a:solidFill>
                    <a:srgbClr val="1A2D45"/>
                  </a:solidFill>
                  <a:latin typeface="Cordia New"/>
                  <a:ea typeface="Cordia New"/>
                  <a:cs typeface="Cordia New"/>
                  <a:sym typeface="Cordia New"/>
                </a:defRPr>
              </a:pPr>
              <a:r>
                <a:rPr sz="3600"/>
                <a:t>TH Patent Application Number</a:t>
              </a:r>
              <a:r>
                <a:rPr sz="3600"/>
                <a:t> </a:t>
              </a:r>
              <a:r>
                <a:rPr sz="3600"/>
                <a:t>1601005552</a:t>
              </a:r>
              <a:r>
                <a:t> </a:t>
              </a:r>
            </a:p>
          </p:txBody>
        </p:sp>
        <p:pic>
          <p:nvPicPr>
            <p:cNvPr id="508" name="TH Patent Application Number 1601005552" descr="TH Patent Application Number 1601005552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473828" cy="1905001"/>
            </a:xfrm>
            <a:prstGeom prst="rect">
              <a:avLst/>
            </a:prstGeom>
            <a:effectLst/>
          </p:spPr>
        </p:pic>
      </p:grpSp>
      <p:sp>
        <p:nvSpPr>
          <p:cNvPr id="511" name="Circle"/>
          <p:cNvSpPr/>
          <p:nvPr/>
        </p:nvSpPr>
        <p:spPr>
          <a:xfrm>
            <a:off x="8496135" y="2704377"/>
            <a:ext cx="2104207" cy="2104209"/>
          </a:xfrm>
          <a:prstGeom prst="ellipse">
            <a:avLst/>
          </a:prstGeom>
          <a:solidFill>
            <a:srgbClr val="1A2D45"/>
          </a:solidFill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512" name="patent-2.png" descr="patent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7838" y="3222300"/>
            <a:ext cx="1320801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Line"/>
          <p:cNvSpPr/>
          <p:nvPr/>
        </p:nvSpPr>
        <p:spPr>
          <a:xfrm>
            <a:off x="6481669" y="2453159"/>
            <a:ext cx="3" cy="6313956"/>
          </a:xfrm>
          <a:prstGeom prst="line">
            <a:avLst/>
          </a:prstGeom>
          <a:ln w="76200">
            <a:solidFill>
              <a:srgbClr val="1A2D45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4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NVIRONMENTAL FRIENDLY…"/>
          <p:cNvSpPr/>
          <p:nvPr/>
        </p:nvSpPr>
        <p:spPr>
          <a:xfrm>
            <a:off x="859990" y="2731437"/>
            <a:ext cx="11917397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1A2D45"/>
                </a:solidFill>
              </a:defRPr>
            </a:pPr>
          </a:p>
          <a:p>
            <a:pPr>
              <a:defRPr b="1" sz="4800">
                <a:solidFill>
                  <a:srgbClr val="1A2D45"/>
                </a:solidFill>
              </a:defRPr>
            </a:pPr>
            <a:r>
              <a:t>ENVIRONMENTAL FRIENDLY</a:t>
            </a:r>
          </a:p>
          <a:p>
            <a:pPr>
              <a:defRPr b="1" sz="4800">
                <a:solidFill>
                  <a:srgbClr val="1A2D45"/>
                </a:solidFill>
              </a:defRPr>
            </a:pPr>
            <a:r>
              <a:t>AND MACHINABLE</a:t>
            </a:r>
            <a:endParaRPr>
              <a:solidFill>
                <a:srgbClr val="F5BA0A"/>
              </a:solidFill>
            </a:endParaRPr>
          </a:p>
          <a:p>
            <a:pPr>
              <a:defRPr b="1" sz="5000">
                <a:solidFill>
                  <a:srgbClr val="F5BA0A"/>
                </a:solidFill>
              </a:defRPr>
            </a:pPr>
            <a:r>
              <a:t>LEAD-FREE BRASS</a:t>
            </a:r>
          </a:p>
        </p:txBody>
      </p:sp>
      <p:sp>
        <p:nvSpPr>
          <p:cNvPr id="155" name="Parallelogram 6"/>
          <p:cNvSpPr/>
          <p:nvPr/>
        </p:nvSpPr>
        <p:spPr>
          <a:xfrm>
            <a:off x="9141339" y="-2"/>
            <a:ext cx="17339735" cy="9753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792" y="0"/>
                </a:lnTo>
                <a:lnTo>
                  <a:pt x="21600" y="0"/>
                </a:lnTo>
                <a:lnTo>
                  <a:pt x="16808" y="21600"/>
                </a:lnTo>
                <a:close/>
              </a:path>
            </a:pathLst>
          </a:custGeom>
          <a:solidFill>
            <a:srgbClr val="152D47">
              <a:alpha val="7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Straight Connector 12"/>
          <p:cNvSpPr/>
          <p:nvPr/>
        </p:nvSpPr>
        <p:spPr>
          <a:xfrm flipH="1">
            <a:off x="9149211" y="4210322"/>
            <a:ext cx="2565367" cy="6687820"/>
          </a:xfrm>
          <a:prstGeom prst="line">
            <a:avLst/>
          </a:prstGeom>
          <a:ln w="127000" cap="rnd">
            <a:solidFill>
              <a:srgbClr val="FCC230"/>
            </a:solidFill>
            <a:bevel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Straight Connector 12"/>
          <p:cNvSpPr/>
          <p:nvPr/>
        </p:nvSpPr>
        <p:spPr>
          <a:xfrm flipH="1">
            <a:off x="8413813" y="5077886"/>
            <a:ext cx="2565367" cy="6687820"/>
          </a:xfrm>
          <a:prstGeom prst="line">
            <a:avLst/>
          </a:prstGeom>
          <a:ln w="127000" cap="rnd">
            <a:solidFill>
              <a:srgbClr val="FCC230"/>
            </a:solidFill>
            <a:bevel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Parallelogram 6"/>
          <p:cNvSpPr/>
          <p:nvPr/>
        </p:nvSpPr>
        <p:spPr>
          <a:xfrm>
            <a:off x="-13482905" y="-2"/>
            <a:ext cx="17339735" cy="9753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792" y="0"/>
                </a:lnTo>
                <a:lnTo>
                  <a:pt x="21600" y="0"/>
                </a:lnTo>
                <a:lnTo>
                  <a:pt x="16808" y="21600"/>
                </a:lnTo>
                <a:close/>
              </a:path>
            </a:pathLst>
          </a:custGeom>
          <a:solidFill>
            <a:srgbClr val="152D47">
              <a:alpha val="7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9" name="Straight Connector 9"/>
          <p:cNvSpPr/>
          <p:nvPr/>
        </p:nvSpPr>
        <p:spPr>
          <a:xfrm flipH="1">
            <a:off x="1700072" y="-154061"/>
            <a:ext cx="2209804" cy="5626104"/>
          </a:xfrm>
          <a:prstGeom prst="line">
            <a:avLst/>
          </a:prstGeom>
          <a:ln w="127000" cap="rnd">
            <a:solidFill>
              <a:srgbClr val="ED625B"/>
            </a:solidFill>
            <a:bevel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traight Connector 10"/>
          <p:cNvSpPr/>
          <p:nvPr/>
        </p:nvSpPr>
        <p:spPr>
          <a:xfrm flipH="1">
            <a:off x="2071546" y="-510661"/>
            <a:ext cx="1466854" cy="3734568"/>
          </a:xfrm>
          <a:prstGeom prst="line">
            <a:avLst/>
          </a:prstGeom>
          <a:ln w="127000" cap="rnd">
            <a:solidFill>
              <a:srgbClr val="ED625B"/>
            </a:solidFill>
            <a:bevel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o you know that the water you are…"/>
          <p:cNvSpPr/>
          <p:nvPr/>
        </p:nvSpPr>
        <p:spPr>
          <a:xfrm>
            <a:off x="739243" y="7961624"/>
            <a:ext cx="649978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400">
                <a:solidFill>
                  <a:srgbClr val="424242"/>
                </a:solidFill>
              </a:defRPr>
            </a:pPr>
            <a:r>
              <a:t>BY</a:t>
            </a:r>
          </a:p>
          <a:p>
            <a:pPr algn="l">
              <a:defRPr sz="2400">
                <a:solidFill>
                  <a:srgbClr val="424242"/>
                </a:solidFill>
              </a:defRPr>
            </a:pPr>
            <a:r>
              <a:t>PEMIKA SUKSONGKARM</a:t>
            </a:r>
          </a:p>
          <a:p>
            <a:pPr algn="l">
              <a:defRPr sz="2400">
                <a:solidFill>
                  <a:srgbClr val="424242"/>
                </a:solidFill>
              </a:defRPr>
            </a:pPr>
            <a:r>
              <a:t>SIRINTRA JITCHOOM</a:t>
            </a:r>
          </a:p>
          <a:p>
            <a:pPr algn="l">
              <a:defRPr sz="2400">
                <a:solidFill>
                  <a:srgbClr val="424242"/>
                </a:solidFill>
              </a:defRPr>
            </a:pPr>
            <a:r>
              <a:t>KUNTHARA POONJARUWAT</a:t>
            </a:r>
          </a:p>
        </p:txBody>
      </p:sp>
      <p:sp>
        <p:nvSpPr>
          <p:cNvPr id="162" name="o you know that the water you are…"/>
          <p:cNvSpPr/>
          <p:nvPr/>
        </p:nvSpPr>
        <p:spPr>
          <a:xfrm>
            <a:off x="3165747" y="146782"/>
            <a:ext cx="94360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1" sz="2200">
                <a:solidFill>
                  <a:srgbClr val="424242"/>
                </a:solidFill>
              </a:defRPr>
            </a:lvl1pPr>
          </a:lstStyle>
          <a:p>
            <a:pPr/>
            <a:r>
              <a:t>King Mongkut's University of Technology Thonburi (KMUTT) Bangkok, Thailand</a:t>
            </a:r>
          </a:p>
        </p:txBody>
      </p:sp>
      <p:pic>
        <p:nvPicPr>
          <p:cNvPr id="16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pasted-image.tiff"/>
          <p:cNvGrpSpPr/>
          <p:nvPr/>
        </p:nvGrpSpPr>
        <p:grpSpPr>
          <a:xfrm>
            <a:off x="593191" y="715938"/>
            <a:ext cx="11818418" cy="8079141"/>
            <a:chOff x="0" y="0"/>
            <a:chExt cx="11818416" cy="8079139"/>
          </a:xfrm>
        </p:grpSpPr>
        <p:pic>
          <p:nvPicPr>
            <p:cNvPr id="517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11412017" cy="76346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6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818417" cy="8079140"/>
            </a:xfrm>
            <a:prstGeom prst="rect">
              <a:avLst/>
            </a:prstGeom>
            <a:effectLst/>
          </p:spPr>
        </p:pic>
      </p:grpSp>
      <p:pic>
        <p:nvPicPr>
          <p:cNvPr id="519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13"/>
          <p:cNvSpPr/>
          <p:nvPr/>
        </p:nvSpPr>
        <p:spPr>
          <a:xfrm>
            <a:off x="4293992" y="4540249"/>
            <a:ext cx="4416817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4400"/>
            </a:lvl1pPr>
          </a:lstStyle>
          <a:p>
            <a:pPr/>
            <a:r>
              <a:t>THANK YOU</a:t>
            </a:r>
          </a:p>
        </p:txBody>
      </p:sp>
      <p:pic>
        <p:nvPicPr>
          <p:cNvPr id="522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lack-and-white-drink-drinking-89525.jpg" descr="black-and-white-drink-drinking-89525.jpg"/>
          <p:cNvPicPr>
            <a:picLocks noChangeAspect="1"/>
          </p:cNvPicPr>
          <p:nvPr/>
        </p:nvPicPr>
        <p:blipFill>
          <a:blip r:embed="rId2">
            <a:extLst/>
          </a:blip>
          <a:srcRect l="0" t="4968" r="0" b="0"/>
          <a:stretch>
            <a:fillRect/>
          </a:stretch>
        </p:blipFill>
        <p:spPr>
          <a:xfrm>
            <a:off x="-1898639" y="-183952"/>
            <a:ext cx="14939608" cy="10121545"/>
          </a:xfrm>
          <a:prstGeom prst="rect">
            <a:avLst/>
          </a:prstGeom>
          <a:ln w="12700">
            <a:miter lim="400000"/>
          </a:ln>
          <a:effectLst>
            <a:reflection blurRad="0" stA="0" stPos="0" endA="0" endPos="40000" dist="0" dir="5400000" fadeDir="5400000" sx="100000" sy="-100000" kx="0" ky="0" algn="bl" rotWithShape="0"/>
          </a:effectLst>
        </p:spPr>
      </p:pic>
      <p:sp>
        <p:nvSpPr>
          <p:cNvPr id="166" name="o you know that the water you are…"/>
          <p:cNvSpPr/>
          <p:nvPr/>
        </p:nvSpPr>
        <p:spPr>
          <a:xfrm>
            <a:off x="2148481" y="2705756"/>
            <a:ext cx="70993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</a:defRPr>
            </a:pPr>
            <a:r>
              <a:t>Do you know that your drinking</a:t>
            </a:r>
          </a:p>
          <a:p>
            <a:pPr algn="l">
              <a:defRPr b="1">
                <a:solidFill>
                  <a:srgbClr val="FFFFFF"/>
                </a:solidFill>
              </a:defRPr>
            </a:pPr>
            <a:r>
              <a:t>water contains</a:t>
            </a:r>
            <a:r>
              <a:rPr>
                <a:solidFill>
                  <a:srgbClr val="DD6A61"/>
                </a:solidFill>
              </a:rPr>
              <a:t> lead</a:t>
            </a:r>
            <a:r>
              <a:t>?</a:t>
            </a:r>
          </a:p>
        </p:txBody>
      </p:sp>
      <p:grpSp>
        <p:nvGrpSpPr>
          <p:cNvPr id="170" name="Group 14"/>
          <p:cNvGrpSpPr/>
          <p:nvPr/>
        </p:nvGrpSpPr>
        <p:grpSpPr>
          <a:xfrm>
            <a:off x="-1" y="1299247"/>
            <a:ext cx="497141" cy="1571813"/>
            <a:chOff x="0" y="0"/>
            <a:chExt cx="497140" cy="1571811"/>
          </a:xfrm>
        </p:grpSpPr>
        <p:sp>
          <p:nvSpPr>
            <p:cNvPr id="167" name="Rectangle 65"/>
            <p:cNvSpPr/>
            <p:nvPr/>
          </p:nvSpPr>
          <p:spPr>
            <a:xfrm rot="5400000">
              <a:off x="0" y="-2"/>
              <a:ext cx="497139" cy="49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CC23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" name="Rectangle 66"/>
            <p:cNvSpPr/>
            <p:nvPr/>
          </p:nvSpPr>
          <p:spPr>
            <a:xfrm rot="5400000">
              <a:off x="0" y="537336"/>
              <a:ext cx="497139" cy="49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ED625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" name="Rectangle 67"/>
            <p:cNvSpPr/>
            <p:nvPr/>
          </p:nvSpPr>
          <p:spPr>
            <a:xfrm rot="5400000">
              <a:off x="0" y="1074672"/>
              <a:ext cx="497139" cy="49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52D4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71" name="Line"/>
          <p:cNvSpPr/>
          <p:nvPr/>
        </p:nvSpPr>
        <p:spPr>
          <a:xfrm>
            <a:off x="5698144" y="5337288"/>
            <a:ext cx="1" cy="1532347"/>
          </a:xfrm>
          <a:prstGeom prst="line">
            <a:avLst/>
          </a:prstGeom>
          <a:ln w="63500">
            <a:solidFill>
              <a:srgbClr val="DD6A6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In 2004, 143,000 deaths…"/>
          <p:cNvSpPr/>
          <p:nvPr/>
        </p:nvSpPr>
        <p:spPr>
          <a:xfrm>
            <a:off x="5907524" y="5233511"/>
            <a:ext cx="657024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</a:defRPr>
            </a:pPr>
            <a:r>
              <a:t>In 2004, </a:t>
            </a:r>
            <a:r>
              <a:rPr>
                <a:solidFill>
                  <a:srgbClr val="F3C451"/>
                </a:solidFill>
              </a:rPr>
              <a:t>143,000</a:t>
            </a:r>
            <a:r>
              <a:t> deaths </a:t>
            </a:r>
          </a:p>
          <a:p>
            <a:pPr algn="l">
              <a:defRPr b="1">
                <a:solidFill>
                  <a:srgbClr val="FFFFFF"/>
                </a:solidFill>
              </a:defRPr>
            </a:pPr>
            <a:r>
              <a:t>and </a:t>
            </a:r>
            <a:r>
              <a:rPr>
                <a:solidFill>
                  <a:srgbClr val="F3C451"/>
                </a:solidFill>
              </a:rPr>
              <a:t>8,977,000 </a:t>
            </a:r>
            <a:r>
              <a:t>diseases were </a:t>
            </a:r>
          </a:p>
          <a:p>
            <a:pPr algn="l">
              <a:defRPr b="1">
                <a:solidFill>
                  <a:srgbClr val="FFFFFF"/>
                </a:solidFill>
              </a:defRPr>
            </a:pPr>
            <a:r>
              <a:t>caused by Lead exposure</a:t>
            </a:r>
          </a:p>
        </p:txBody>
      </p:sp>
      <p:pic>
        <p:nvPicPr>
          <p:cNvPr id="17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val 540"/>
          <p:cNvSpPr/>
          <p:nvPr/>
        </p:nvSpPr>
        <p:spPr>
          <a:xfrm>
            <a:off x="5424921" y="2120602"/>
            <a:ext cx="1362223" cy="1362222"/>
          </a:xfrm>
          <a:prstGeom prst="ellipse">
            <a:avLst/>
          </a:prstGeom>
          <a:solidFill>
            <a:srgbClr val="1A2D45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6" name="Line"/>
          <p:cNvSpPr/>
          <p:nvPr/>
        </p:nvSpPr>
        <p:spPr>
          <a:xfrm>
            <a:off x="1107640" y="494856"/>
            <a:ext cx="5822930" cy="1"/>
          </a:xfrm>
          <a:prstGeom prst="line">
            <a:avLst/>
          </a:prstGeom>
          <a:ln w="25400">
            <a:solidFill>
              <a:srgbClr val="D6D6D6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Rectangle: Top Corners Rounded 2"/>
          <p:cNvSpPr/>
          <p:nvPr/>
        </p:nvSpPr>
        <p:spPr>
          <a:xfrm rot="5400000">
            <a:off x="-1314629" y="-1062545"/>
            <a:ext cx="1300292" cy="772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866"/>
                  <a:pt x="21600" y="193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934"/>
                </a:lnTo>
                <a:cubicBezTo>
                  <a:pt x="0" y="866"/>
                  <a:pt x="4835" y="0"/>
                  <a:pt x="108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8" name="Title 13"/>
          <p:cNvSpPr/>
          <p:nvPr/>
        </p:nvSpPr>
        <p:spPr>
          <a:xfrm>
            <a:off x="2698051" y="742477"/>
            <a:ext cx="7608694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HEALTH IMPACTS </a:t>
            </a:r>
            <a:r>
              <a:rPr b="0"/>
              <a:t>OF LEAD</a:t>
            </a:r>
          </a:p>
        </p:txBody>
      </p:sp>
      <p:sp>
        <p:nvSpPr>
          <p:cNvPr id="179" name="Title 13"/>
          <p:cNvSpPr/>
          <p:nvPr/>
        </p:nvSpPr>
        <p:spPr>
          <a:xfrm>
            <a:off x="-33778" y="2252473"/>
            <a:ext cx="33627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DAMAGES</a:t>
            </a:r>
          </a:p>
        </p:txBody>
      </p:sp>
      <p:sp>
        <p:nvSpPr>
          <p:cNvPr id="180" name="Oval 540"/>
          <p:cNvSpPr/>
          <p:nvPr/>
        </p:nvSpPr>
        <p:spPr>
          <a:xfrm>
            <a:off x="3704914" y="2120602"/>
            <a:ext cx="1362222" cy="1362222"/>
          </a:xfrm>
          <a:prstGeom prst="ellipse">
            <a:avLst/>
          </a:prstGeom>
          <a:solidFill>
            <a:srgbClr val="ED625B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Abnormal functions…"/>
          <p:cNvSpPr/>
          <p:nvPr/>
        </p:nvSpPr>
        <p:spPr>
          <a:xfrm>
            <a:off x="616168" y="2634254"/>
            <a:ext cx="258360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 sz="2200">
                <a:solidFill>
                  <a:srgbClr val="FFFFFF"/>
                </a:solidFill>
              </a:defRPr>
            </a:pPr>
            <a:r>
              <a:t>Abnormal functions</a:t>
            </a:r>
          </a:p>
          <a:p>
            <a:pPr algn="l">
              <a:defRPr i="1" sz="2200">
                <a:solidFill>
                  <a:srgbClr val="FFFFFF"/>
                </a:solidFill>
              </a:defRPr>
            </a:pPr>
            <a:r>
              <a:t>and damages</a:t>
            </a:r>
          </a:p>
        </p:txBody>
      </p:sp>
      <p:sp>
        <p:nvSpPr>
          <p:cNvPr id="182" name="Brain"/>
          <p:cNvSpPr/>
          <p:nvPr/>
        </p:nvSpPr>
        <p:spPr>
          <a:xfrm>
            <a:off x="4004243" y="3530237"/>
            <a:ext cx="7635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424242"/>
                </a:solidFill>
              </a:defRPr>
            </a:lvl1pPr>
          </a:lstStyle>
          <a:p>
            <a:pPr/>
            <a:r>
              <a:t>Brain</a:t>
            </a:r>
          </a:p>
        </p:txBody>
      </p:sp>
      <p:sp>
        <p:nvSpPr>
          <p:cNvPr id="183" name="Kidney"/>
          <p:cNvSpPr/>
          <p:nvPr/>
        </p:nvSpPr>
        <p:spPr>
          <a:xfrm>
            <a:off x="5563496" y="3530237"/>
            <a:ext cx="96113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424242"/>
                </a:solidFill>
              </a:defRPr>
            </a:lvl1pPr>
          </a:lstStyle>
          <a:p>
            <a:pPr/>
            <a:r>
              <a:t>Kidney</a:t>
            </a:r>
          </a:p>
        </p:txBody>
      </p:sp>
      <p:sp>
        <p:nvSpPr>
          <p:cNvPr id="184" name="Liver"/>
          <p:cNvSpPr/>
          <p:nvPr/>
        </p:nvSpPr>
        <p:spPr>
          <a:xfrm>
            <a:off x="7465341" y="3524394"/>
            <a:ext cx="72139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424242"/>
                </a:solidFill>
              </a:defRPr>
            </a:lvl1pPr>
          </a:lstStyle>
          <a:p>
            <a:pPr/>
            <a:r>
              <a:t>Liver</a:t>
            </a:r>
          </a:p>
        </p:txBody>
      </p:sp>
      <p:sp>
        <p:nvSpPr>
          <p:cNvPr id="185" name="Blood"/>
          <p:cNvSpPr/>
          <p:nvPr/>
        </p:nvSpPr>
        <p:spPr>
          <a:xfrm>
            <a:off x="9080328" y="3524394"/>
            <a:ext cx="8337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000">
                <a:solidFill>
                  <a:srgbClr val="424242"/>
                </a:solidFill>
              </a:defRPr>
            </a:lvl1pPr>
          </a:lstStyle>
          <a:p>
            <a:pPr/>
            <a:r>
              <a:t>Blood</a:t>
            </a:r>
          </a:p>
        </p:txBody>
      </p:sp>
      <p:sp>
        <p:nvSpPr>
          <p:cNvPr id="186" name="Reproductive…"/>
          <p:cNvSpPr/>
          <p:nvPr/>
        </p:nvSpPr>
        <p:spPr>
          <a:xfrm>
            <a:off x="10302038" y="3511552"/>
            <a:ext cx="18079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000">
                <a:solidFill>
                  <a:srgbClr val="424242"/>
                </a:solidFill>
              </a:defRPr>
            </a:pPr>
            <a:r>
              <a:t>Reproductive</a:t>
            </a:r>
          </a:p>
          <a:p>
            <a:pPr>
              <a:defRPr b="1" sz="2000">
                <a:solidFill>
                  <a:srgbClr val="424242"/>
                </a:solidFill>
              </a:defRPr>
            </a:pPr>
            <a:r>
              <a:t>System</a:t>
            </a:r>
          </a:p>
        </p:txBody>
      </p:sp>
      <p:pic>
        <p:nvPicPr>
          <p:cNvPr id="187" name="brain.png" descr="br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8648" y="2344336"/>
            <a:ext cx="914754" cy="914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kidneys.png" descr="kidney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0177" y="2402868"/>
            <a:ext cx="931710" cy="931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, which can cause:"/>
          <p:cNvGrpSpPr/>
          <p:nvPr/>
        </p:nvGrpSpPr>
        <p:grpSpPr>
          <a:xfrm>
            <a:off x="-278983" y="4217157"/>
            <a:ext cx="13256963" cy="5180923"/>
            <a:chOff x="0" y="0"/>
            <a:chExt cx="13256962" cy="5180922"/>
          </a:xfrm>
        </p:grpSpPr>
        <p:sp>
          <p:nvSpPr>
            <p:cNvPr id="189" name="Rectangle"/>
            <p:cNvSpPr/>
            <p:nvPr/>
          </p:nvSpPr>
          <p:spPr>
            <a:xfrm>
              <a:off x="-1" y="-1"/>
              <a:ext cx="13256963" cy="5180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0" name=", which can cause:"/>
            <p:cNvSpPr/>
            <p:nvPr/>
          </p:nvSpPr>
          <p:spPr>
            <a:xfrm>
              <a:off x="-1" y="2352550"/>
              <a:ext cx="13256963" cy="475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, which can cause:</a:t>
              </a:r>
            </a:p>
          </p:txBody>
        </p:sp>
      </p:grpSp>
      <p:pic>
        <p:nvPicPr>
          <p:cNvPr id="192" name="man-silhouette.png" descr="man-silhouet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96647" y="5458190"/>
            <a:ext cx="3799752" cy="3799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regnant-woman-and-fetus.png" descr="pregnant-woman-and-fetu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8558" y="5272309"/>
            <a:ext cx="3919272" cy="3919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baby-with-diaper.png" descr="baby-with-diap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3305" y="5633210"/>
            <a:ext cx="2087815" cy="2087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oung children…"/>
          <p:cNvSpPr/>
          <p:nvPr/>
        </p:nvSpPr>
        <p:spPr>
          <a:xfrm>
            <a:off x="815294" y="4393900"/>
            <a:ext cx="308487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DD6A61"/>
                </a:solidFill>
              </a:defRPr>
            </a:pPr>
            <a:r>
              <a:t>Young children</a:t>
            </a:r>
          </a:p>
          <a:p>
            <a:pPr algn="l">
              <a:defRPr i="1" sz="2200">
                <a:solidFill>
                  <a:srgbClr val="1A2D45"/>
                </a:solidFill>
              </a:defRPr>
            </a:pPr>
            <a:r>
              <a:t>Absorb 4-5 times more</a:t>
            </a:r>
          </a:p>
          <a:p>
            <a:pPr algn="l">
              <a:defRPr i="1" sz="2200">
                <a:solidFill>
                  <a:srgbClr val="1A2D45"/>
                </a:solidFill>
              </a:defRPr>
            </a:pPr>
            <a:r>
              <a:t>than adults which can cause:</a:t>
            </a:r>
          </a:p>
        </p:txBody>
      </p:sp>
      <p:sp>
        <p:nvSpPr>
          <p:cNvPr id="196" name="Adults…"/>
          <p:cNvSpPr/>
          <p:nvPr/>
        </p:nvSpPr>
        <p:spPr>
          <a:xfrm>
            <a:off x="5011606" y="4447926"/>
            <a:ext cx="331389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DD6A61"/>
                </a:solidFill>
              </a:defRPr>
            </a:pPr>
            <a:r>
              <a:t>Adults</a:t>
            </a:r>
          </a:p>
          <a:p>
            <a:pPr algn="l">
              <a:defRPr i="1" sz="2200">
                <a:solidFill>
                  <a:srgbClr val="1A2D45"/>
                </a:solidFill>
              </a:defRPr>
            </a:pPr>
            <a:r>
              <a:t>Lead exposure increases</a:t>
            </a:r>
          </a:p>
          <a:p>
            <a:pPr algn="l">
              <a:defRPr i="1" sz="2200">
                <a:solidFill>
                  <a:srgbClr val="1A2D45"/>
                </a:solidFill>
              </a:defRPr>
            </a:pPr>
            <a:r>
              <a:t>the risk of:</a:t>
            </a:r>
          </a:p>
        </p:txBody>
      </p:sp>
      <p:sp>
        <p:nvSpPr>
          <p:cNvPr id="197" name="Pregnant women…"/>
          <p:cNvSpPr/>
          <p:nvPr/>
        </p:nvSpPr>
        <p:spPr>
          <a:xfrm>
            <a:off x="9256197" y="4451968"/>
            <a:ext cx="29362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DD6A61"/>
                </a:solidFill>
              </a:defRPr>
            </a:pPr>
            <a:r>
              <a:t>Pregnant women</a:t>
            </a:r>
          </a:p>
          <a:p>
            <a:pPr algn="l">
              <a:defRPr i="1" sz="2200">
                <a:solidFill>
                  <a:srgbClr val="1A2D45"/>
                </a:solidFill>
              </a:defRPr>
            </a:pPr>
            <a:r>
              <a:t>Lead exposure affects:</a:t>
            </a:r>
          </a:p>
        </p:txBody>
      </p:sp>
      <p:sp>
        <p:nvSpPr>
          <p:cNvPr id="198" name="Intellectual disability"/>
          <p:cNvSpPr/>
          <p:nvPr/>
        </p:nvSpPr>
        <p:spPr>
          <a:xfrm>
            <a:off x="1010570" y="8045663"/>
            <a:ext cx="25991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Intellectual disability</a:t>
            </a:r>
          </a:p>
        </p:txBody>
      </p:sp>
      <p:sp>
        <p:nvSpPr>
          <p:cNvPr id="199" name="Line"/>
          <p:cNvSpPr/>
          <p:nvPr/>
        </p:nvSpPr>
        <p:spPr>
          <a:xfrm>
            <a:off x="848787" y="8115968"/>
            <a:ext cx="3" cy="9017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Line"/>
          <p:cNvSpPr/>
          <p:nvPr/>
        </p:nvSpPr>
        <p:spPr>
          <a:xfrm flipH="1">
            <a:off x="848788" y="7630482"/>
            <a:ext cx="3" cy="1030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Underperforming at school"/>
          <p:cNvSpPr/>
          <p:nvPr/>
        </p:nvSpPr>
        <p:spPr>
          <a:xfrm>
            <a:off x="993186" y="8447016"/>
            <a:ext cx="340666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Underperforming at school</a:t>
            </a:r>
          </a:p>
        </p:txBody>
      </p:sp>
      <p:sp>
        <p:nvSpPr>
          <p:cNvPr id="202" name="Line"/>
          <p:cNvSpPr/>
          <p:nvPr/>
        </p:nvSpPr>
        <p:spPr>
          <a:xfrm>
            <a:off x="849878" y="5799332"/>
            <a:ext cx="1547629" cy="2531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03" name="Behaviour issues"/>
          <p:cNvSpPr/>
          <p:nvPr/>
        </p:nvSpPr>
        <p:spPr>
          <a:xfrm>
            <a:off x="1026720" y="8813172"/>
            <a:ext cx="224199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200">
                <a:solidFill>
                  <a:srgbClr val="1A2D45"/>
                </a:solidFill>
              </a:defRPr>
            </a:lvl1pPr>
          </a:lstStyle>
          <a:p>
            <a:pPr/>
            <a:r>
              <a:t>Behaviour issues</a:t>
            </a:r>
          </a:p>
        </p:txBody>
      </p:sp>
      <p:sp>
        <p:nvSpPr>
          <p:cNvPr id="204" name="Ischaemic heart…"/>
          <p:cNvSpPr/>
          <p:nvPr/>
        </p:nvSpPr>
        <p:spPr>
          <a:xfrm>
            <a:off x="7332561" y="5407389"/>
            <a:ext cx="224172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1A2D45"/>
                </a:solidFill>
              </a:defRPr>
            </a:pPr>
            <a:r>
              <a:t>Ischaemic heart </a:t>
            </a:r>
          </a:p>
          <a:p>
            <a:pPr algn="l">
              <a:defRPr sz="2200">
                <a:solidFill>
                  <a:srgbClr val="1A2D45"/>
                </a:solidFill>
              </a:defRPr>
            </a:pPr>
            <a:r>
              <a:t>disease stroke</a:t>
            </a:r>
          </a:p>
        </p:txBody>
      </p:sp>
      <p:sp>
        <p:nvSpPr>
          <p:cNvPr id="205" name="The developing…"/>
          <p:cNvSpPr/>
          <p:nvPr/>
        </p:nvSpPr>
        <p:spPr>
          <a:xfrm>
            <a:off x="7195323" y="7157450"/>
            <a:ext cx="218019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200">
                <a:solidFill>
                  <a:srgbClr val="1A2D45"/>
                </a:solidFill>
              </a:defRPr>
            </a:pPr>
            <a:r>
              <a:t>The developing </a:t>
            </a:r>
          </a:p>
          <a:p>
            <a:pPr algn="r">
              <a:defRPr sz="2200">
                <a:solidFill>
                  <a:srgbClr val="1A2D45"/>
                </a:solidFill>
              </a:defRPr>
            </a:pPr>
            <a:r>
              <a:t>fetus</a:t>
            </a:r>
          </a:p>
        </p:txBody>
      </p:sp>
      <p:sp>
        <p:nvSpPr>
          <p:cNvPr id="206" name="Line"/>
          <p:cNvSpPr/>
          <p:nvPr/>
        </p:nvSpPr>
        <p:spPr>
          <a:xfrm>
            <a:off x="6175156" y="5684337"/>
            <a:ext cx="1050883" cy="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 flipH="1">
            <a:off x="9488144" y="7401751"/>
            <a:ext cx="105088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Oval 540"/>
          <p:cNvSpPr/>
          <p:nvPr/>
        </p:nvSpPr>
        <p:spPr>
          <a:xfrm>
            <a:off x="7145065" y="2120602"/>
            <a:ext cx="1362222" cy="1362222"/>
          </a:xfrm>
          <a:prstGeom prst="ellipse">
            <a:avLst/>
          </a:prstGeom>
          <a:solidFill>
            <a:srgbClr val="F3C451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9" name="liver.png" descr="live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68663" y="2401023"/>
            <a:ext cx="961387" cy="96138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Oval 540"/>
          <p:cNvSpPr/>
          <p:nvPr/>
        </p:nvSpPr>
        <p:spPr>
          <a:xfrm>
            <a:off x="8865072" y="2082144"/>
            <a:ext cx="1362222" cy="1362222"/>
          </a:xfrm>
          <a:prstGeom prst="ellipse">
            <a:avLst/>
          </a:prstGeom>
          <a:solidFill>
            <a:srgbClr val="1A2D45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1" name="drop.png" descr="dro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80328" y="2396707"/>
            <a:ext cx="871540" cy="871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540"/>
          <p:cNvSpPr/>
          <p:nvPr/>
        </p:nvSpPr>
        <p:spPr>
          <a:xfrm>
            <a:off x="10525045" y="2120602"/>
            <a:ext cx="1362223" cy="1362222"/>
          </a:xfrm>
          <a:prstGeom prst="ellipse">
            <a:avLst/>
          </a:prstGeom>
          <a:solidFill>
            <a:srgbClr val="ED625B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3" name="uterus.png" descr="uteru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702147" y="2322623"/>
            <a:ext cx="1092200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df" descr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3"/>
          <p:cNvSpPr/>
          <p:nvPr/>
        </p:nvSpPr>
        <p:spPr>
          <a:xfrm>
            <a:off x="863106" y="686316"/>
            <a:ext cx="11278589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PERCENTAGE </a:t>
            </a:r>
            <a:r>
              <a:rPr b="0"/>
              <a:t>OF SOURCES</a:t>
            </a:r>
          </a:p>
        </p:txBody>
      </p:sp>
      <p:sp>
        <p:nvSpPr>
          <p:cNvPr id="217" name="Title 13"/>
          <p:cNvSpPr/>
          <p:nvPr/>
        </p:nvSpPr>
        <p:spPr>
          <a:xfrm>
            <a:off x="1917495" y="1399454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LEAD IN BLOOD</a:t>
            </a:r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5477" t="0" r="0" b="0"/>
          <a:stretch>
            <a:fillRect/>
          </a:stretch>
        </p:blipFill>
        <p:spPr>
          <a:xfrm>
            <a:off x="1218894" y="2822811"/>
            <a:ext cx="10750353" cy="510912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ctangle"/>
          <p:cNvSpPr/>
          <p:nvPr/>
        </p:nvSpPr>
        <p:spPr>
          <a:xfrm>
            <a:off x="2450712" y="6386799"/>
            <a:ext cx="1116537" cy="1005637"/>
          </a:xfrm>
          <a:prstGeom prst="rect">
            <a:avLst/>
          </a:prstGeom>
          <a:solidFill>
            <a:srgbClr val="1A2D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Rectangle"/>
          <p:cNvSpPr/>
          <p:nvPr/>
        </p:nvSpPr>
        <p:spPr>
          <a:xfrm>
            <a:off x="4422185" y="6217400"/>
            <a:ext cx="1116537" cy="1162607"/>
          </a:xfrm>
          <a:prstGeom prst="rect">
            <a:avLst/>
          </a:prstGeom>
          <a:solidFill>
            <a:srgbClr val="1A2D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Rectangle"/>
          <p:cNvSpPr/>
          <p:nvPr/>
        </p:nvSpPr>
        <p:spPr>
          <a:xfrm>
            <a:off x="6406357" y="5924070"/>
            <a:ext cx="1116537" cy="1455937"/>
          </a:xfrm>
          <a:prstGeom prst="rect">
            <a:avLst/>
          </a:prstGeom>
          <a:solidFill>
            <a:srgbClr val="1A2D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8390529" y="5560613"/>
            <a:ext cx="1116537" cy="1819394"/>
          </a:xfrm>
          <a:prstGeom prst="rect">
            <a:avLst/>
          </a:prstGeom>
          <a:solidFill>
            <a:srgbClr val="DD6A6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Rectangle"/>
          <p:cNvSpPr/>
          <p:nvPr/>
        </p:nvSpPr>
        <p:spPr>
          <a:xfrm>
            <a:off x="10374701" y="4136832"/>
            <a:ext cx="1116537" cy="3255875"/>
          </a:xfrm>
          <a:prstGeom prst="rect">
            <a:avLst/>
          </a:prstGeom>
          <a:solidFill>
            <a:srgbClr val="1A2D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itle 13"/>
          <p:cNvSpPr/>
          <p:nvPr/>
        </p:nvSpPr>
        <p:spPr>
          <a:xfrm>
            <a:off x="-1454747" y="2397330"/>
            <a:ext cx="916980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b="1" sz="2600">
                <a:solidFill>
                  <a:srgbClr val="1A2D45"/>
                </a:solidFill>
              </a:defRPr>
            </a:lvl1pPr>
          </a:lstStyle>
          <a:p>
            <a:pPr/>
            <a:r>
              <a:t>% Increase of LEAD in blood</a:t>
            </a:r>
          </a:p>
        </p:txBody>
      </p:sp>
      <p:pic>
        <p:nvPicPr>
          <p:cNvPr id="225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water distriution-01.png" descr="water distriution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57" y="1411652"/>
            <a:ext cx="12773502" cy="734418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>
            <a:off x="11370630" y="2362997"/>
            <a:ext cx="842615" cy="14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A2D45"/>
            </a:solidFill>
            <a:headEnd type="oval"/>
          </a:ln>
        </p:spPr>
        <p:txBody>
          <a:bodyPr lIns="50800" tIns="50800" rIns="50800" bIns="50800"/>
          <a:lstStyle/>
          <a:p>
            <a:pPr algn="l"/>
          </a:p>
        </p:txBody>
      </p:sp>
      <p:sp>
        <p:nvSpPr>
          <p:cNvPr id="229" name="Title 13"/>
          <p:cNvSpPr/>
          <p:nvPr/>
        </p:nvSpPr>
        <p:spPr>
          <a:xfrm>
            <a:off x="863106" y="686316"/>
            <a:ext cx="112785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SOURCES OF LEAD </a:t>
            </a:r>
            <a:r>
              <a:rPr b="0"/>
              <a:t>IN DRINKING WATER</a:t>
            </a:r>
          </a:p>
        </p:txBody>
      </p:sp>
      <p:sp>
        <p:nvSpPr>
          <p:cNvPr id="230" name="Title 13"/>
          <p:cNvSpPr/>
          <p:nvPr/>
        </p:nvSpPr>
        <p:spPr>
          <a:xfrm>
            <a:off x="1917494" y="1399454"/>
            <a:ext cx="916981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WATER DISTRIBUTION SYSTEM</a:t>
            </a:r>
          </a:p>
        </p:txBody>
      </p:sp>
      <p:sp>
        <p:nvSpPr>
          <p:cNvPr id="231" name="Brass faucet"/>
          <p:cNvSpPr/>
          <p:nvPr/>
        </p:nvSpPr>
        <p:spPr>
          <a:xfrm>
            <a:off x="11609596" y="2056229"/>
            <a:ext cx="957959" cy="7620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Brass faucet</a:t>
            </a:r>
          </a:p>
        </p:txBody>
      </p:sp>
      <p:sp>
        <p:nvSpPr>
          <p:cNvPr id="232" name="Line"/>
          <p:cNvSpPr/>
          <p:nvPr/>
        </p:nvSpPr>
        <p:spPr>
          <a:xfrm>
            <a:off x="11780886" y="3293743"/>
            <a:ext cx="259876" cy="780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1A2D45"/>
            </a:solidFill>
            <a:tailEnd type="oval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33" name="Aerator"/>
          <p:cNvSpPr/>
          <p:nvPr/>
        </p:nvSpPr>
        <p:spPr>
          <a:xfrm>
            <a:off x="11609596" y="2958338"/>
            <a:ext cx="1193517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Aerator</a:t>
            </a:r>
          </a:p>
        </p:txBody>
      </p:sp>
      <p:sp>
        <p:nvSpPr>
          <p:cNvPr id="234" name="Line"/>
          <p:cNvSpPr/>
          <p:nvPr/>
        </p:nvSpPr>
        <p:spPr>
          <a:xfrm>
            <a:off x="9606907" y="2793238"/>
            <a:ext cx="2" cy="7081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5" name="Water fountain"/>
          <p:cNvSpPr/>
          <p:nvPr/>
        </p:nvSpPr>
        <p:spPr>
          <a:xfrm>
            <a:off x="8571341" y="2548938"/>
            <a:ext cx="2071135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Water fountain</a:t>
            </a:r>
          </a:p>
        </p:txBody>
      </p:sp>
      <p:sp>
        <p:nvSpPr>
          <p:cNvPr id="236" name="Line"/>
          <p:cNvSpPr/>
          <p:nvPr/>
        </p:nvSpPr>
        <p:spPr>
          <a:xfrm>
            <a:off x="8446888" y="3855465"/>
            <a:ext cx="2" cy="3779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Strainer"/>
          <p:cNvSpPr/>
          <p:nvPr/>
        </p:nvSpPr>
        <p:spPr>
          <a:xfrm>
            <a:off x="7850130" y="3493409"/>
            <a:ext cx="1193519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Strainer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8112575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Line"/>
          <p:cNvSpPr/>
          <p:nvPr/>
        </p:nvSpPr>
        <p:spPr>
          <a:xfrm flipV="1">
            <a:off x="10373776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Lead solder joints"/>
          <p:cNvSpPr/>
          <p:nvPr/>
        </p:nvSpPr>
        <p:spPr>
          <a:xfrm>
            <a:off x="7887099" y="5887232"/>
            <a:ext cx="2572780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Lead solder joints</a:t>
            </a:r>
          </a:p>
        </p:txBody>
      </p:sp>
      <p:sp>
        <p:nvSpPr>
          <p:cNvPr id="241" name="Line"/>
          <p:cNvSpPr/>
          <p:nvPr/>
        </p:nvSpPr>
        <p:spPr>
          <a:xfrm flipV="1">
            <a:off x="6647509" y="5323018"/>
            <a:ext cx="2" cy="1036695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Galvanized…"/>
          <p:cNvSpPr/>
          <p:nvPr/>
        </p:nvSpPr>
        <p:spPr>
          <a:xfrm>
            <a:off x="5989385" y="5598586"/>
            <a:ext cx="1667100" cy="7620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solidFill>
                  <a:srgbClr val="FFFFFF"/>
                </a:solidFill>
              </a:defRPr>
            </a:pPr>
            <a:r>
              <a:t>Galvanized</a:t>
            </a:r>
          </a:p>
          <a:p>
            <a:pPr>
              <a:defRPr b="1" sz="2200">
                <a:solidFill>
                  <a:srgbClr val="FFFFFF"/>
                </a:solidFill>
              </a:defRPr>
            </a:pPr>
            <a:r>
              <a:t>iron</a:t>
            </a:r>
          </a:p>
        </p:txBody>
      </p:sp>
      <p:sp>
        <p:nvSpPr>
          <p:cNvPr id="243" name="Line"/>
          <p:cNvSpPr/>
          <p:nvPr/>
        </p:nvSpPr>
        <p:spPr>
          <a:xfrm flipV="1">
            <a:off x="5411368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Valves"/>
          <p:cNvSpPr/>
          <p:nvPr/>
        </p:nvSpPr>
        <p:spPr>
          <a:xfrm>
            <a:off x="4774210" y="5887232"/>
            <a:ext cx="984561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Valves</a:t>
            </a:r>
          </a:p>
        </p:txBody>
      </p:sp>
      <p:sp>
        <p:nvSpPr>
          <p:cNvPr id="245" name="Line"/>
          <p:cNvSpPr/>
          <p:nvPr/>
        </p:nvSpPr>
        <p:spPr>
          <a:xfrm>
            <a:off x="4224503" y="3824796"/>
            <a:ext cx="2" cy="7081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Water…"/>
          <p:cNvSpPr/>
          <p:nvPr/>
        </p:nvSpPr>
        <p:spPr>
          <a:xfrm>
            <a:off x="3745523" y="3508528"/>
            <a:ext cx="957959" cy="7620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200">
                <a:solidFill>
                  <a:srgbClr val="FFFFFF"/>
                </a:solidFill>
              </a:defRPr>
            </a:pPr>
            <a:r>
              <a:t>Water</a:t>
            </a:r>
          </a:p>
          <a:p>
            <a:pPr>
              <a:defRPr b="1" sz="2200">
                <a:solidFill>
                  <a:srgbClr val="FFFFFF"/>
                </a:solidFill>
              </a:defRPr>
            </a:pPr>
            <a:r>
              <a:t>meter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water distriution-01.png" descr="water distriution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57" y="1411652"/>
            <a:ext cx="12773502" cy="734418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Line"/>
          <p:cNvSpPr/>
          <p:nvPr/>
        </p:nvSpPr>
        <p:spPr>
          <a:xfrm>
            <a:off x="11370630" y="2362997"/>
            <a:ext cx="842615" cy="14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A2D45"/>
            </a:solidFill>
            <a:headEnd type="oval"/>
          </a:ln>
        </p:spPr>
        <p:txBody>
          <a:bodyPr lIns="50800" tIns="50800" rIns="50800" bIns="50800"/>
          <a:lstStyle/>
          <a:p>
            <a:pPr algn="l"/>
          </a:p>
        </p:txBody>
      </p:sp>
      <p:sp>
        <p:nvSpPr>
          <p:cNvPr id="251" name="Title 13"/>
          <p:cNvSpPr/>
          <p:nvPr/>
        </p:nvSpPr>
        <p:spPr>
          <a:xfrm>
            <a:off x="863106" y="686316"/>
            <a:ext cx="112785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SOURCES OF LEAD </a:t>
            </a:r>
            <a:r>
              <a:rPr b="0"/>
              <a:t>IN DRINKING WATER</a:t>
            </a:r>
          </a:p>
        </p:txBody>
      </p:sp>
      <p:sp>
        <p:nvSpPr>
          <p:cNvPr id="252" name="Title 13"/>
          <p:cNvSpPr/>
          <p:nvPr/>
        </p:nvSpPr>
        <p:spPr>
          <a:xfrm>
            <a:off x="1917494" y="1399454"/>
            <a:ext cx="916981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WATER DISTRIBUTION SYSTEM</a:t>
            </a:r>
          </a:p>
        </p:txBody>
      </p:sp>
      <p:sp>
        <p:nvSpPr>
          <p:cNvPr id="253" name="Brass faucet"/>
          <p:cNvSpPr/>
          <p:nvPr/>
        </p:nvSpPr>
        <p:spPr>
          <a:xfrm>
            <a:off x="11609596" y="2056229"/>
            <a:ext cx="957959" cy="762001"/>
          </a:xfrm>
          <a:prstGeom prst="rect">
            <a:avLst/>
          </a:prstGeom>
          <a:solidFill>
            <a:srgbClr val="CE76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Brass faucet</a:t>
            </a:r>
          </a:p>
        </p:txBody>
      </p:sp>
      <p:sp>
        <p:nvSpPr>
          <p:cNvPr id="254" name="Line"/>
          <p:cNvSpPr/>
          <p:nvPr/>
        </p:nvSpPr>
        <p:spPr>
          <a:xfrm>
            <a:off x="11780886" y="3293743"/>
            <a:ext cx="259876" cy="780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1A2D45"/>
            </a:solidFill>
            <a:tailEnd type="oval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55" name="Aerator"/>
          <p:cNvSpPr/>
          <p:nvPr/>
        </p:nvSpPr>
        <p:spPr>
          <a:xfrm>
            <a:off x="11609596" y="2958338"/>
            <a:ext cx="1193517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Aerator</a:t>
            </a:r>
          </a:p>
        </p:txBody>
      </p:sp>
      <p:sp>
        <p:nvSpPr>
          <p:cNvPr id="256" name="Line"/>
          <p:cNvSpPr/>
          <p:nvPr/>
        </p:nvSpPr>
        <p:spPr>
          <a:xfrm>
            <a:off x="9606907" y="2793238"/>
            <a:ext cx="2" cy="7081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Water fountain"/>
          <p:cNvSpPr/>
          <p:nvPr/>
        </p:nvSpPr>
        <p:spPr>
          <a:xfrm>
            <a:off x="8571341" y="2548938"/>
            <a:ext cx="2071135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Water fountain</a:t>
            </a:r>
          </a:p>
        </p:txBody>
      </p:sp>
      <p:sp>
        <p:nvSpPr>
          <p:cNvPr id="258" name="Line"/>
          <p:cNvSpPr/>
          <p:nvPr/>
        </p:nvSpPr>
        <p:spPr>
          <a:xfrm>
            <a:off x="8446888" y="3855465"/>
            <a:ext cx="2" cy="3779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Strainer"/>
          <p:cNvSpPr/>
          <p:nvPr/>
        </p:nvSpPr>
        <p:spPr>
          <a:xfrm>
            <a:off x="7850130" y="3493409"/>
            <a:ext cx="1193519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Strainer</a:t>
            </a:r>
          </a:p>
        </p:txBody>
      </p:sp>
      <p:sp>
        <p:nvSpPr>
          <p:cNvPr id="260" name="Line"/>
          <p:cNvSpPr/>
          <p:nvPr/>
        </p:nvSpPr>
        <p:spPr>
          <a:xfrm flipV="1">
            <a:off x="8112575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Line"/>
          <p:cNvSpPr/>
          <p:nvPr/>
        </p:nvSpPr>
        <p:spPr>
          <a:xfrm flipV="1">
            <a:off x="10373776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2" name="Lead solder joints"/>
          <p:cNvSpPr/>
          <p:nvPr/>
        </p:nvSpPr>
        <p:spPr>
          <a:xfrm>
            <a:off x="7887099" y="5887232"/>
            <a:ext cx="2572780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Lead solder joints</a:t>
            </a:r>
          </a:p>
        </p:txBody>
      </p:sp>
      <p:sp>
        <p:nvSpPr>
          <p:cNvPr id="263" name="Line"/>
          <p:cNvSpPr/>
          <p:nvPr/>
        </p:nvSpPr>
        <p:spPr>
          <a:xfrm flipV="1">
            <a:off x="6647509" y="5323018"/>
            <a:ext cx="2" cy="1036695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Galvanized…"/>
          <p:cNvSpPr/>
          <p:nvPr/>
        </p:nvSpPr>
        <p:spPr>
          <a:xfrm>
            <a:off x="5989385" y="5598586"/>
            <a:ext cx="1667100" cy="7620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solidFill>
                  <a:srgbClr val="FFFFFF"/>
                </a:solidFill>
              </a:defRPr>
            </a:pPr>
            <a:r>
              <a:t>Galvanized</a:t>
            </a:r>
          </a:p>
          <a:p>
            <a:pPr>
              <a:defRPr b="1" sz="2200">
                <a:solidFill>
                  <a:srgbClr val="FFFFFF"/>
                </a:solidFill>
              </a:defRPr>
            </a:pPr>
            <a:r>
              <a:t>iron</a:t>
            </a:r>
          </a:p>
        </p:txBody>
      </p:sp>
      <p:sp>
        <p:nvSpPr>
          <p:cNvPr id="265" name="Line"/>
          <p:cNvSpPr/>
          <p:nvPr/>
        </p:nvSpPr>
        <p:spPr>
          <a:xfrm flipV="1">
            <a:off x="5411368" y="5424242"/>
            <a:ext cx="2" cy="498229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6" name="Valves"/>
          <p:cNvSpPr/>
          <p:nvPr/>
        </p:nvSpPr>
        <p:spPr>
          <a:xfrm>
            <a:off x="4774210" y="5887232"/>
            <a:ext cx="984561" cy="4318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Valves</a:t>
            </a:r>
          </a:p>
        </p:txBody>
      </p:sp>
      <p:sp>
        <p:nvSpPr>
          <p:cNvPr id="267" name="Line"/>
          <p:cNvSpPr/>
          <p:nvPr/>
        </p:nvSpPr>
        <p:spPr>
          <a:xfrm>
            <a:off x="4224503" y="3824796"/>
            <a:ext cx="2" cy="708102"/>
          </a:xfrm>
          <a:prstGeom prst="line">
            <a:avLst/>
          </a:prstGeom>
          <a:ln w="25400">
            <a:solidFill>
              <a:srgbClr val="1A2D45"/>
            </a:solidFill>
            <a:miter lim="400000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Water…"/>
          <p:cNvSpPr/>
          <p:nvPr/>
        </p:nvSpPr>
        <p:spPr>
          <a:xfrm>
            <a:off x="3745523" y="3508528"/>
            <a:ext cx="957959" cy="762001"/>
          </a:xfrm>
          <a:prstGeom prst="rect">
            <a:avLst/>
          </a:prstGeom>
          <a:solidFill>
            <a:srgbClr val="DB716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200">
                <a:solidFill>
                  <a:srgbClr val="FFFFFF"/>
                </a:solidFill>
              </a:defRPr>
            </a:pPr>
            <a:r>
              <a:t>Water</a:t>
            </a:r>
          </a:p>
          <a:p>
            <a:pPr>
              <a:defRPr b="1" sz="2200">
                <a:solidFill>
                  <a:srgbClr val="FFFFFF"/>
                </a:solidFill>
              </a:defRPr>
            </a:pPr>
            <a:r>
              <a:t>meter</a:t>
            </a:r>
          </a:p>
        </p:txBody>
      </p:sp>
      <p:sp>
        <p:nvSpPr>
          <p:cNvPr id="269" name="Callout"/>
          <p:cNvSpPr/>
          <p:nvPr/>
        </p:nvSpPr>
        <p:spPr>
          <a:xfrm>
            <a:off x="7922373" y="6387676"/>
            <a:ext cx="3369072" cy="2962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56" y="0"/>
                </a:moveTo>
                <a:lnTo>
                  <a:pt x="7941" y="3681"/>
                </a:lnTo>
                <a:lnTo>
                  <a:pt x="407" y="3681"/>
                </a:lnTo>
                <a:cubicBezTo>
                  <a:pt x="182" y="3681"/>
                  <a:pt x="0" y="3888"/>
                  <a:pt x="0" y="4144"/>
                </a:cubicBezTo>
                <a:lnTo>
                  <a:pt x="0" y="21137"/>
                </a:lnTo>
                <a:cubicBezTo>
                  <a:pt x="0" y="21393"/>
                  <a:pt x="182" y="21600"/>
                  <a:pt x="407" y="21600"/>
                </a:cubicBezTo>
                <a:lnTo>
                  <a:pt x="21193" y="21600"/>
                </a:lnTo>
                <a:cubicBezTo>
                  <a:pt x="21418" y="21600"/>
                  <a:pt x="21600" y="21393"/>
                  <a:pt x="21600" y="21137"/>
                </a:cubicBezTo>
                <a:lnTo>
                  <a:pt x="21600" y="4144"/>
                </a:lnTo>
                <a:cubicBezTo>
                  <a:pt x="21600" y="3888"/>
                  <a:pt x="21418" y="3681"/>
                  <a:pt x="21193" y="3681"/>
                </a:cubicBezTo>
                <a:lnTo>
                  <a:pt x="9570" y="3681"/>
                </a:lnTo>
                <a:lnTo>
                  <a:pt x="875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2" name="Hexagon 1"/>
          <p:cNvGrpSpPr/>
          <p:nvPr/>
        </p:nvGrpSpPr>
        <p:grpSpPr>
          <a:xfrm>
            <a:off x="9529063" y="7869668"/>
            <a:ext cx="1535878" cy="1324034"/>
            <a:chOff x="0" y="-1"/>
            <a:chExt cx="1535876" cy="1324033"/>
          </a:xfrm>
        </p:grpSpPr>
        <p:sp>
          <p:nvSpPr>
            <p:cNvPr id="270" name="Shape"/>
            <p:cNvSpPr/>
            <p:nvPr/>
          </p:nvSpPr>
          <p:spPr>
            <a:xfrm>
              <a:off x="-1" y="-2"/>
              <a:ext cx="1535877" cy="1324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noFill/>
            <a:ln w="50800" cap="flat">
              <a:solidFill>
                <a:srgbClr val="DD6A6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1" name="Lead"/>
            <p:cNvSpPr/>
            <p:nvPr/>
          </p:nvSpPr>
          <p:spPr>
            <a:xfrm>
              <a:off x="238327" y="432144"/>
              <a:ext cx="1059225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DD6A61"/>
                  </a:solidFill>
                </a:defRPr>
              </a:lvl1pPr>
            </a:lstStyle>
            <a:p>
              <a:pPr/>
              <a:r>
                <a:t>Lead</a:t>
              </a:r>
            </a:p>
          </p:txBody>
        </p:sp>
      </p:grpSp>
      <p:grpSp>
        <p:nvGrpSpPr>
          <p:cNvPr id="275" name="Hexagon 1"/>
          <p:cNvGrpSpPr/>
          <p:nvPr/>
        </p:nvGrpSpPr>
        <p:grpSpPr>
          <a:xfrm>
            <a:off x="8163597" y="7141779"/>
            <a:ext cx="1535879" cy="1324034"/>
            <a:chOff x="-1" y="-1"/>
            <a:chExt cx="1535878" cy="1324033"/>
          </a:xfrm>
        </p:grpSpPr>
        <p:sp>
          <p:nvSpPr>
            <p:cNvPr id="273" name="Shape"/>
            <p:cNvSpPr/>
            <p:nvPr/>
          </p:nvSpPr>
          <p:spPr>
            <a:xfrm>
              <a:off x="-2" y="-2"/>
              <a:ext cx="1535880" cy="1324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CC23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" name="Brass"/>
            <p:cNvSpPr/>
            <p:nvPr/>
          </p:nvSpPr>
          <p:spPr>
            <a:xfrm>
              <a:off x="238327" y="432144"/>
              <a:ext cx="105922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Brass</a:t>
              </a:r>
            </a:p>
          </p:txBody>
        </p:sp>
      </p:grpSp>
      <p:pic>
        <p:nvPicPr>
          <p:cNvPr id="276" name="Oval 10" descr="Oval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6308" y="4345500"/>
            <a:ext cx="1867565" cy="18142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7" name="Oval 10" descr="Oval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8394" y="4572391"/>
            <a:ext cx="1692501" cy="13039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8" name="Oval 10" descr="Oval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7896" y="4722239"/>
            <a:ext cx="1432597" cy="1004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9" name="Oval 10" descr="Oval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10996" y="3960239"/>
            <a:ext cx="1432597" cy="1004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0" name="Oval 10" descr="Oval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39955" y="4658739"/>
            <a:ext cx="1218918" cy="1131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1" name="Oval 10" descr="Oval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30455" y="3452239"/>
            <a:ext cx="1867564" cy="1131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2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, which can cause:"/>
          <p:cNvGrpSpPr/>
          <p:nvPr/>
        </p:nvGrpSpPr>
        <p:grpSpPr>
          <a:xfrm>
            <a:off x="33189" y="2122837"/>
            <a:ext cx="7288924" cy="2426144"/>
            <a:chOff x="0" y="0"/>
            <a:chExt cx="7288923" cy="2426142"/>
          </a:xfrm>
        </p:grpSpPr>
        <p:sp>
          <p:nvSpPr>
            <p:cNvPr id="284" name="Rectangle"/>
            <p:cNvSpPr/>
            <p:nvPr/>
          </p:nvSpPr>
          <p:spPr>
            <a:xfrm>
              <a:off x="-1" y="-1"/>
              <a:ext cx="7288924" cy="2426144"/>
            </a:xfrm>
            <a:prstGeom prst="rect">
              <a:avLst/>
            </a:prstGeom>
            <a:solidFill>
              <a:srgbClr val="FFFFFF">
                <a:alpha val="53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5" name=", which can cause:"/>
            <p:cNvSpPr/>
            <p:nvPr/>
          </p:nvSpPr>
          <p:spPr>
            <a:xfrm>
              <a:off x="-1" y="978119"/>
              <a:ext cx="72889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, which can cause:</a:t>
              </a:r>
            </a:p>
          </p:txBody>
        </p:sp>
      </p:grpSp>
      <p:grpSp>
        <p:nvGrpSpPr>
          <p:cNvPr id="289" name="Hexagon 1"/>
          <p:cNvGrpSpPr/>
          <p:nvPr/>
        </p:nvGrpSpPr>
        <p:grpSpPr>
          <a:xfrm>
            <a:off x="670016" y="2252676"/>
            <a:ext cx="1535877" cy="1324031"/>
            <a:chOff x="-1" y="0"/>
            <a:chExt cx="1535876" cy="1324030"/>
          </a:xfrm>
        </p:grpSpPr>
        <p:sp>
          <p:nvSpPr>
            <p:cNvPr id="287" name="Shape"/>
            <p:cNvSpPr/>
            <p:nvPr/>
          </p:nvSpPr>
          <p:spPr>
            <a:xfrm>
              <a:off x="-2" y="-1"/>
              <a:ext cx="1535877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CC23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8" name="Brass"/>
            <p:cNvSpPr/>
            <p:nvPr/>
          </p:nvSpPr>
          <p:spPr>
            <a:xfrm>
              <a:off x="238326" y="432144"/>
              <a:ext cx="1059225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Brass</a:t>
              </a:r>
            </a:p>
          </p:txBody>
        </p:sp>
      </p:grpSp>
      <p:sp>
        <p:nvSpPr>
          <p:cNvPr id="290" name="Arrow: Chevron 9"/>
          <p:cNvSpPr/>
          <p:nvPr/>
        </p:nvSpPr>
        <p:spPr>
          <a:xfrm>
            <a:off x="3507063" y="2252676"/>
            <a:ext cx="604972" cy="2166468"/>
          </a:xfrm>
          <a:prstGeom prst="chevron">
            <a:avLst>
              <a:gd name="adj" fmla="val 76699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1" name="Title 13"/>
          <p:cNvSpPr/>
          <p:nvPr/>
        </p:nvSpPr>
        <p:spPr>
          <a:xfrm>
            <a:off x="2240498" y="1374319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BRASS MANUFACTURING PROCESS</a:t>
            </a:r>
          </a:p>
        </p:txBody>
      </p:sp>
      <p:sp>
        <p:nvSpPr>
          <p:cNvPr id="292" name="Cutting tools…"/>
          <p:cNvSpPr/>
          <p:nvPr/>
        </p:nvSpPr>
        <p:spPr>
          <a:xfrm>
            <a:off x="1166680" y="8315605"/>
            <a:ext cx="466005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DD6A61"/>
                </a:solidFill>
              </a:defRPr>
            </a:lvl1pPr>
          </a:lstStyle>
          <a:p>
            <a:pPr/>
            <a:r>
              <a:t>Cutting tools</a:t>
            </a:r>
          </a:p>
        </p:txBody>
      </p:sp>
      <p:grpSp>
        <p:nvGrpSpPr>
          <p:cNvPr id="295" name="long chip.jpg"/>
          <p:cNvGrpSpPr/>
          <p:nvPr/>
        </p:nvGrpSpPr>
        <p:grpSpPr>
          <a:xfrm>
            <a:off x="14152206" y="4725822"/>
            <a:ext cx="3228821" cy="2539421"/>
            <a:chOff x="0" y="0"/>
            <a:chExt cx="3228819" cy="2539419"/>
          </a:xfrm>
        </p:grpSpPr>
        <p:pic>
          <p:nvPicPr>
            <p:cNvPr id="293" name="long chip.jpg" descr="long chip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477" t="15958" r="19093" b="19253"/>
            <a:stretch>
              <a:fillRect/>
            </a:stretch>
          </p:blipFill>
          <p:spPr>
            <a:xfrm>
              <a:off x="126999" y="88900"/>
              <a:ext cx="2974820" cy="2209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long chip.jpg" descr="long chip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228821" cy="2539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short chip.jpg"/>
          <p:cNvGrpSpPr/>
          <p:nvPr/>
        </p:nvGrpSpPr>
        <p:grpSpPr>
          <a:xfrm>
            <a:off x="7436029" y="5454267"/>
            <a:ext cx="3615258" cy="2830544"/>
            <a:chOff x="-1" y="0"/>
            <a:chExt cx="3615257" cy="2830543"/>
          </a:xfrm>
        </p:grpSpPr>
        <p:pic>
          <p:nvPicPr>
            <p:cNvPr id="296" name="short chip.jpg" descr="short chip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309" t="13598" r="12933" b="10463"/>
            <a:stretch>
              <a:fillRect/>
            </a:stretch>
          </p:blipFill>
          <p:spPr>
            <a:xfrm>
              <a:off x="142084" y="99090"/>
              <a:ext cx="3331087" cy="2462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short chip.jpg" descr="short chip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-1"/>
              <a:ext cx="3615259" cy="2830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9" name="Short chips…"/>
          <p:cNvSpPr/>
          <p:nvPr/>
        </p:nvSpPr>
        <p:spPr>
          <a:xfrm>
            <a:off x="8253207" y="8315605"/>
            <a:ext cx="305212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800">
                <a:solidFill>
                  <a:srgbClr val="DD6A61"/>
                </a:solidFill>
              </a:defRPr>
            </a:lvl1pPr>
          </a:lstStyle>
          <a:p>
            <a:pPr/>
            <a:r>
              <a:t>Short chips</a:t>
            </a:r>
          </a:p>
        </p:txBody>
      </p:sp>
      <p:grpSp>
        <p:nvGrpSpPr>
          <p:cNvPr id="302" name="short chip.jpg"/>
          <p:cNvGrpSpPr/>
          <p:nvPr/>
        </p:nvGrpSpPr>
        <p:grpSpPr>
          <a:xfrm>
            <a:off x="-4872338" y="4675865"/>
            <a:ext cx="3234322" cy="2850866"/>
            <a:chOff x="0" y="-1"/>
            <a:chExt cx="3234320" cy="2850865"/>
          </a:xfrm>
        </p:grpSpPr>
        <p:pic>
          <p:nvPicPr>
            <p:cNvPr id="300" name="short chip.jpg" descr="short chip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092" t="9731" r="8993" b="6260"/>
            <a:stretch>
              <a:fillRect/>
            </a:stretch>
          </p:blipFill>
          <p:spPr>
            <a:xfrm>
              <a:off x="12699" y="355600"/>
              <a:ext cx="3208924" cy="238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short chip.jpg" descr="short chip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2"/>
              <a:ext cx="3234322" cy="2850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5" name="Hexagon 1"/>
          <p:cNvGrpSpPr/>
          <p:nvPr/>
        </p:nvGrpSpPr>
        <p:grpSpPr>
          <a:xfrm>
            <a:off x="1983848" y="3050430"/>
            <a:ext cx="1535876" cy="1324031"/>
            <a:chOff x="-1" y="0"/>
            <a:chExt cx="1535875" cy="1324030"/>
          </a:xfrm>
        </p:grpSpPr>
        <p:sp>
          <p:nvSpPr>
            <p:cNvPr id="303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noFill/>
            <a:ln w="25400" cap="flat">
              <a:solidFill>
                <a:srgbClr val="1A2D4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4" name="Lead"/>
            <p:cNvSpPr/>
            <p:nvPr/>
          </p:nvSpPr>
          <p:spPr>
            <a:xfrm>
              <a:off x="238326" y="432144"/>
              <a:ext cx="1059224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1A2D45"/>
                  </a:solidFill>
                </a:defRPr>
              </a:lvl1pPr>
            </a:lstStyle>
            <a:p>
              <a:pPr/>
              <a:r>
                <a:t>Lead</a:t>
              </a:r>
            </a:p>
          </p:txBody>
        </p:sp>
      </p:grpSp>
      <p:grpSp>
        <p:nvGrpSpPr>
          <p:cNvPr id="308" name="Hexagon 1"/>
          <p:cNvGrpSpPr/>
          <p:nvPr/>
        </p:nvGrpSpPr>
        <p:grpSpPr>
          <a:xfrm>
            <a:off x="4330216" y="2252676"/>
            <a:ext cx="1535876" cy="1324031"/>
            <a:chOff x="-1" y="0"/>
            <a:chExt cx="1535875" cy="1324030"/>
          </a:xfrm>
        </p:grpSpPr>
        <p:sp>
          <p:nvSpPr>
            <p:cNvPr id="306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DD6A6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7" name="Product"/>
            <p:cNvSpPr/>
            <p:nvPr/>
          </p:nvSpPr>
          <p:spPr>
            <a:xfrm>
              <a:off x="238326" y="463894"/>
              <a:ext cx="1059224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Product</a:t>
              </a:r>
            </a:p>
          </p:txBody>
        </p:sp>
      </p:grpSp>
      <p:grpSp>
        <p:nvGrpSpPr>
          <p:cNvPr id="311" name="Hexagon 1"/>
          <p:cNvGrpSpPr/>
          <p:nvPr/>
        </p:nvGrpSpPr>
        <p:grpSpPr>
          <a:xfrm>
            <a:off x="5668885" y="3087190"/>
            <a:ext cx="1535876" cy="1324031"/>
            <a:chOff x="-1" y="0"/>
            <a:chExt cx="1535875" cy="1324030"/>
          </a:xfrm>
        </p:grpSpPr>
        <p:sp>
          <p:nvSpPr>
            <p:cNvPr id="309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1A2D4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0" name="Chips"/>
            <p:cNvSpPr/>
            <p:nvPr/>
          </p:nvSpPr>
          <p:spPr>
            <a:xfrm>
              <a:off x="238326" y="432144"/>
              <a:ext cx="1059224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Chips</a:t>
              </a:r>
            </a:p>
          </p:txBody>
        </p:sp>
      </p:grpSp>
      <p:pic>
        <p:nvPicPr>
          <p:cNvPr id="312" name="Line" descr="L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3942196" y="1427191"/>
            <a:ext cx="1796132" cy="1574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Line" descr="Lin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85508">
            <a:off x="-4937531" y="2416551"/>
            <a:ext cx="3464700" cy="293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e" descr="Lin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5580">
            <a:off x="-4863216" y="2649617"/>
            <a:ext cx="3530113" cy="2554579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13"/>
          <p:cNvSpPr/>
          <p:nvPr/>
        </p:nvSpPr>
        <p:spPr>
          <a:xfrm>
            <a:off x="2885720" y="763580"/>
            <a:ext cx="8327509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WHY BRASS CONTAIN </a:t>
            </a:r>
            <a:r>
              <a:rPr b="0"/>
              <a:t>LEAD?</a:t>
            </a:r>
          </a:p>
        </p:txBody>
      </p:sp>
      <p:grpSp>
        <p:nvGrpSpPr>
          <p:cNvPr id="318" name="Picture 48"/>
          <p:cNvGrpSpPr/>
          <p:nvPr/>
        </p:nvGrpSpPr>
        <p:grpSpPr>
          <a:xfrm>
            <a:off x="2311103" y="5235135"/>
            <a:ext cx="2371211" cy="2956957"/>
            <a:chOff x="0" y="0"/>
            <a:chExt cx="2371210" cy="2956956"/>
          </a:xfrm>
        </p:grpSpPr>
        <p:pic>
          <p:nvPicPr>
            <p:cNvPr id="317" name="Picture 48" descr="Picture 48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197" t="15249" r="51396" b="4150"/>
            <a:stretch>
              <a:fillRect/>
            </a:stretch>
          </p:blipFill>
          <p:spPr>
            <a:xfrm>
              <a:off x="12700" y="355600"/>
              <a:ext cx="2345811" cy="2487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6" name="Picture 48" descr="Picture 48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2371212" cy="2956957"/>
            </a:xfrm>
            <a:prstGeom prst="rect">
              <a:avLst/>
            </a:prstGeom>
            <a:effectLst/>
          </p:spPr>
        </p:pic>
      </p:grpSp>
      <p:pic>
        <p:nvPicPr>
          <p:cNvPr id="319" name="Picture 2" descr="Picture 2"/>
          <p:cNvPicPr>
            <a:picLocks noChangeAspect="1"/>
          </p:cNvPicPr>
          <p:nvPr/>
        </p:nvPicPr>
        <p:blipFill>
          <a:blip r:embed="rId13">
            <a:extLst/>
          </a:blip>
          <a:srcRect l="0" t="0" r="13689" b="0"/>
          <a:stretch>
            <a:fillRect/>
          </a:stretch>
        </p:blipFill>
        <p:spPr>
          <a:xfrm>
            <a:off x="7449216" y="2064918"/>
            <a:ext cx="4660147" cy="304183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rrow"/>
          <p:cNvSpPr/>
          <p:nvPr/>
        </p:nvSpPr>
        <p:spPr>
          <a:xfrm flipH="1">
            <a:off x="5424170" y="6624508"/>
            <a:ext cx="1270003" cy="989866"/>
          </a:xfrm>
          <a:prstGeom prst="rightArrow">
            <a:avLst>
              <a:gd name="adj1" fmla="val 35926"/>
              <a:gd name="adj2" fmla="val 64026"/>
            </a:avLst>
          </a:prstGeom>
          <a:blipFill>
            <a:blip r:embed="rId1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21" name="pasted-image.pdf" descr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, which can cause:"/>
          <p:cNvGrpSpPr/>
          <p:nvPr/>
        </p:nvGrpSpPr>
        <p:grpSpPr>
          <a:xfrm>
            <a:off x="33189" y="2122837"/>
            <a:ext cx="7288924" cy="2426144"/>
            <a:chOff x="0" y="0"/>
            <a:chExt cx="7288923" cy="2426142"/>
          </a:xfrm>
        </p:grpSpPr>
        <p:sp>
          <p:nvSpPr>
            <p:cNvPr id="323" name="Rectangle"/>
            <p:cNvSpPr/>
            <p:nvPr/>
          </p:nvSpPr>
          <p:spPr>
            <a:xfrm>
              <a:off x="-1" y="-1"/>
              <a:ext cx="7288924" cy="2426144"/>
            </a:xfrm>
            <a:prstGeom prst="rect">
              <a:avLst/>
            </a:prstGeom>
            <a:solidFill>
              <a:srgbClr val="FFFFFF">
                <a:alpha val="53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4" name=", which can cause:"/>
            <p:cNvSpPr/>
            <p:nvPr/>
          </p:nvSpPr>
          <p:spPr>
            <a:xfrm>
              <a:off x="-1" y="978119"/>
              <a:ext cx="72889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EFD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, which can cause:</a:t>
              </a:r>
            </a:p>
          </p:txBody>
        </p:sp>
      </p:grpSp>
      <p:grpSp>
        <p:nvGrpSpPr>
          <p:cNvPr id="328" name="Hexagon 1"/>
          <p:cNvGrpSpPr/>
          <p:nvPr/>
        </p:nvGrpSpPr>
        <p:grpSpPr>
          <a:xfrm>
            <a:off x="670016" y="2252676"/>
            <a:ext cx="1535877" cy="1324031"/>
            <a:chOff x="-1" y="0"/>
            <a:chExt cx="1535876" cy="1324030"/>
          </a:xfrm>
        </p:grpSpPr>
        <p:sp>
          <p:nvSpPr>
            <p:cNvPr id="326" name="Shape"/>
            <p:cNvSpPr/>
            <p:nvPr/>
          </p:nvSpPr>
          <p:spPr>
            <a:xfrm>
              <a:off x="-2" y="-1"/>
              <a:ext cx="1535877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3C45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7" name="Brass"/>
            <p:cNvSpPr/>
            <p:nvPr/>
          </p:nvSpPr>
          <p:spPr>
            <a:xfrm>
              <a:off x="238326" y="432144"/>
              <a:ext cx="1059225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Brass</a:t>
              </a:r>
            </a:p>
          </p:txBody>
        </p:sp>
      </p:grpSp>
      <p:sp>
        <p:nvSpPr>
          <p:cNvPr id="329" name="Arrow: Chevron 9"/>
          <p:cNvSpPr/>
          <p:nvPr/>
        </p:nvSpPr>
        <p:spPr>
          <a:xfrm>
            <a:off x="3507063" y="2252676"/>
            <a:ext cx="604972" cy="2166468"/>
          </a:xfrm>
          <a:prstGeom prst="chevron">
            <a:avLst>
              <a:gd name="adj" fmla="val 76699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0" name="Title 13"/>
          <p:cNvSpPr/>
          <p:nvPr/>
        </p:nvSpPr>
        <p:spPr>
          <a:xfrm>
            <a:off x="2043421" y="1579350"/>
            <a:ext cx="916981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300480">
              <a:lnSpc>
                <a:spcPct val="90000"/>
              </a:lnSpc>
              <a:defRPr sz="22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BRASS MANUFACTURING PROCESS</a:t>
            </a:r>
          </a:p>
        </p:txBody>
      </p:sp>
      <p:sp>
        <p:nvSpPr>
          <p:cNvPr id="331" name="Cutting tools…"/>
          <p:cNvSpPr/>
          <p:nvPr/>
        </p:nvSpPr>
        <p:spPr>
          <a:xfrm>
            <a:off x="1082172" y="8299668"/>
            <a:ext cx="466005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800">
                <a:solidFill>
                  <a:srgbClr val="DD6A61"/>
                </a:solidFill>
              </a:defRPr>
            </a:pPr>
            <a:r>
              <a:t>Damage </a:t>
            </a:r>
            <a:r>
              <a:t>cutting</a:t>
            </a:r>
            <a:r>
              <a:t> tools</a:t>
            </a:r>
            <a:endParaRPr sz="2000"/>
          </a:p>
          <a:p>
            <a:pPr>
              <a:defRPr i="1" sz="2400">
                <a:solidFill>
                  <a:srgbClr val="1A2D45"/>
                </a:solidFill>
              </a:defRPr>
            </a:pPr>
            <a:r>
              <a:t>. </a:t>
            </a:r>
          </a:p>
        </p:txBody>
      </p:sp>
      <p:grpSp>
        <p:nvGrpSpPr>
          <p:cNvPr id="334" name="short chip.jpg"/>
          <p:cNvGrpSpPr/>
          <p:nvPr/>
        </p:nvGrpSpPr>
        <p:grpSpPr>
          <a:xfrm>
            <a:off x="-3704062" y="-545592"/>
            <a:ext cx="3231454" cy="2539417"/>
            <a:chOff x="0" y="0"/>
            <a:chExt cx="3231452" cy="2539416"/>
          </a:xfrm>
        </p:grpSpPr>
        <p:pic>
          <p:nvPicPr>
            <p:cNvPr id="332" name="short chip.jpg" descr="short chip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309" t="13598" r="12932" b="10463"/>
            <a:stretch>
              <a:fillRect/>
            </a:stretch>
          </p:blipFill>
          <p:spPr>
            <a:xfrm>
              <a:off x="127000" y="88898"/>
              <a:ext cx="2977451" cy="2209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short chip.jpg" descr="short chip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231453" cy="253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short chip.jpg"/>
          <p:cNvGrpSpPr/>
          <p:nvPr/>
        </p:nvGrpSpPr>
        <p:grpSpPr>
          <a:xfrm>
            <a:off x="-3865475" y="2287009"/>
            <a:ext cx="3234322" cy="2850867"/>
            <a:chOff x="0" y="-1"/>
            <a:chExt cx="3234320" cy="2850865"/>
          </a:xfrm>
        </p:grpSpPr>
        <p:pic>
          <p:nvPicPr>
            <p:cNvPr id="335" name="short chip.jpg" descr="short chip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92" t="9731" r="8993" b="6260"/>
            <a:stretch>
              <a:fillRect/>
            </a:stretch>
          </p:blipFill>
          <p:spPr>
            <a:xfrm>
              <a:off x="12699" y="355600"/>
              <a:ext cx="3208924" cy="238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short chip.jpg" descr="short chip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2"/>
              <a:ext cx="3234322" cy="2850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0" name="Hexagon 1"/>
          <p:cNvGrpSpPr/>
          <p:nvPr/>
        </p:nvGrpSpPr>
        <p:grpSpPr>
          <a:xfrm>
            <a:off x="1983848" y="3050430"/>
            <a:ext cx="1535876" cy="1324031"/>
            <a:chOff x="0" y="0"/>
            <a:chExt cx="1535875" cy="1324030"/>
          </a:xfrm>
        </p:grpSpPr>
        <p:sp>
          <p:nvSpPr>
            <p:cNvPr id="338" name="Shape"/>
            <p:cNvSpPr/>
            <p:nvPr/>
          </p:nvSpPr>
          <p:spPr>
            <a:xfrm>
              <a:off x="-1" y="0"/>
              <a:ext cx="1535876" cy="1324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noFill/>
            <a:ln w="25400" cap="flat">
              <a:solidFill>
                <a:srgbClr val="1A2D4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39" name="Lead"/>
            <p:cNvSpPr/>
            <p:nvPr/>
          </p:nvSpPr>
          <p:spPr>
            <a:xfrm>
              <a:off x="238327" y="432144"/>
              <a:ext cx="1059224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1A2D45"/>
                  </a:solidFill>
                </a:defRPr>
              </a:lvl1pPr>
            </a:lstStyle>
            <a:p>
              <a:pPr/>
              <a:r>
                <a:t>Lead</a:t>
              </a:r>
            </a:p>
          </p:txBody>
        </p:sp>
      </p:grpSp>
      <p:grpSp>
        <p:nvGrpSpPr>
          <p:cNvPr id="343" name="Hexagon 1"/>
          <p:cNvGrpSpPr/>
          <p:nvPr/>
        </p:nvGrpSpPr>
        <p:grpSpPr>
          <a:xfrm>
            <a:off x="-5991826" y="223787"/>
            <a:ext cx="1535876" cy="1324032"/>
            <a:chOff x="-1" y="0"/>
            <a:chExt cx="1535875" cy="1324030"/>
          </a:xfrm>
        </p:grpSpPr>
        <p:sp>
          <p:nvSpPr>
            <p:cNvPr id="341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1A2D4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42" name="Chips"/>
            <p:cNvSpPr/>
            <p:nvPr/>
          </p:nvSpPr>
          <p:spPr>
            <a:xfrm>
              <a:off x="238326" y="432144"/>
              <a:ext cx="1059224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Chips</a:t>
              </a:r>
            </a:p>
          </p:txBody>
        </p:sp>
      </p:grpSp>
      <p:sp>
        <p:nvSpPr>
          <p:cNvPr id="344" name="Title 13"/>
          <p:cNvSpPr/>
          <p:nvPr/>
        </p:nvSpPr>
        <p:spPr>
          <a:xfrm>
            <a:off x="2885720" y="763580"/>
            <a:ext cx="8327509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300480">
              <a:lnSpc>
                <a:spcPct val="90000"/>
              </a:lnSpc>
              <a:defRPr b="1" sz="4400"/>
            </a:pPr>
            <a:r>
              <a:t>BRASS </a:t>
            </a:r>
            <a:r>
              <a:rPr b="0"/>
              <a:t>WITHOUT-</a:t>
            </a:r>
            <a:r>
              <a:rPr b="0"/>
              <a:t>LE</a:t>
            </a:r>
            <a:r>
              <a:rPr b="0"/>
              <a:t>AD?</a:t>
            </a:r>
          </a:p>
        </p:txBody>
      </p:sp>
      <p:pic>
        <p:nvPicPr>
          <p:cNvPr id="345" name="Picture 42" descr="Picture 4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7795" y="2124410"/>
            <a:ext cx="4756463" cy="324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Line" descr="L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0264" y="2890185"/>
            <a:ext cx="1796131" cy="15742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Picture 4"/>
          <p:cNvGrpSpPr/>
          <p:nvPr/>
        </p:nvGrpSpPr>
        <p:grpSpPr>
          <a:xfrm>
            <a:off x="2171761" y="5235135"/>
            <a:ext cx="2480880" cy="2968646"/>
            <a:chOff x="0" y="0"/>
            <a:chExt cx="2480878" cy="2968645"/>
          </a:xfrm>
        </p:grpSpPr>
        <p:pic>
          <p:nvPicPr>
            <p:cNvPr id="348" name="Picture 4" descr="Picture 4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7887" t="4240" r="4291" b="14723"/>
            <a:stretch>
              <a:fillRect/>
            </a:stretch>
          </p:blipFill>
          <p:spPr>
            <a:xfrm>
              <a:off x="12700" y="355600"/>
              <a:ext cx="2455479" cy="24987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7" name="Picture 4" descr="Picture 4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480879" cy="2968646"/>
            </a:xfrm>
            <a:prstGeom prst="rect">
              <a:avLst/>
            </a:prstGeom>
            <a:effectLst/>
          </p:spPr>
        </p:pic>
      </p:grpSp>
      <p:pic>
        <p:nvPicPr>
          <p:cNvPr id="350" name="Picture 56" descr="Picture 5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4898595" y="5431059"/>
            <a:ext cx="4015296" cy="25566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3" name="long chip.jpg"/>
          <p:cNvGrpSpPr/>
          <p:nvPr/>
        </p:nvGrpSpPr>
        <p:grpSpPr>
          <a:xfrm>
            <a:off x="7317277" y="5576158"/>
            <a:ext cx="3850850" cy="2825093"/>
            <a:chOff x="-1" y="-1"/>
            <a:chExt cx="3850849" cy="2825091"/>
          </a:xfrm>
        </p:grpSpPr>
        <p:pic>
          <p:nvPicPr>
            <p:cNvPr id="351" name="long chip.jpg" descr="long chip.jpg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15477" t="15958" r="19093" b="19254"/>
            <a:stretch>
              <a:fillRect/>
            </a:stretch>
          </p:blipFill>
          <p:spPr>
            <a:xfrm>
              <a:off x="151465" y="98900"/>
              <a:ext cx="3547917" cy="245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long chip.jpg" descr="long chip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2" y="-2"/>
              <a:ext cx="3850851" cy="2825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4" name="Arrow"/>
          <p:cNvSpPr/>
          <p:nvPr/>
        </p:nvSpPr>
        <p:spPr>
          <a:xfrm flipH="1">
            <a:off x="5348913" y="6493772"/>
            <a:ext cx="1270003" cy="989866"/>
          </a:xfrm>
          <a:prstGeom prst="rightArrow">
            <a:avLst>
              <a:gd name="adj1" fmla="val 35926"/>
              <a:gd name="adj2" fmla="val 64026"/>
            </a:avLst>
          </a:prstGeom>
          <a:blipFill>
            <a:blip r:embed="rId1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5" name="Long chips…"/>
          <p:cNvSpPr/>
          <p:nvPr/>
        </p:nvSpPr>
        <p:spPr>
          <a:xfrm>
            <a:off x="6912672" y="8294461"/>
            <a:ext cx="466005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rgbClr val="DD6A61"/>
                </a:solidFill>
              </a:defRPr>
            </a:lvl1pPr>
          </a:lstStyle>
          <a:p>
            <a:pPr/>
            <a:r>
              <a:t>Long chips</a:t>
            </a:r>
          </a:p>
        </p:txBody>
      </p:sp>
      <p:grpSp>
        <p:nvGrpSpPr>
          <p:cNvPr id="358" name="Hexagon 1"/>
          <p:cNvGrpSpPr/>
          <p:nvPr/>
        </p:nvGrpSpPr>
        <p:grpSpPr>
          <a:xfrm>
            <a:off x="4330216" y="2252676"/>
            <a:ext cx="1535876" cy="1324031"/>
            <a:chOff x="-1" y="0"/>
            <a:chExt cx="1535875" cy="1324030"/>
          </a:xfrm>
        </p:grpSpPr>
        <p:sp>
          <p:nvSpPr>
            <p:cNvPr id="356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DD6A6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57" name="Product"/>
            <p:cNvSpPr/>
            <p:nvPr/>
          </p:nvSpPr>
          <p:spPr>
            <a:xfrm>
              <a:off x="238326" y="463894"/>
              <a:ext cx="1059224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Product</a:t>
              </a:r>
            </a:p>
          </p:txBody>
        </p:sp>
      </p:grpSp>
      <p:grpSp>
        <p:nvGrpSpPr>
          <p:cNvPr id="361" name="Hexagon 1"/>
          <p:cNvGrpSpPr/>
          <p:nvPr/>
        </p:nvGrpSpPr>
        <p:grpSpPr>
          <a:xfrm>
            <a:off x="5668885" y="3087190"/>
            <a:ext cx="1535876" cy="1324031"/>
            <a:chOff x="-1" y="0"/>
            <a:chExt cx="1535875" cy="1324030"/>
          </a:xfrm>
        </p:grpSpPr>
        <p:sp>
          <p:nvSpPr>
            <p:cNvPr id="359" name="Shape"/>
            <p:cNvSpPr/>
            <p:nvPr/>
          </p:nvSpPr>
          <p:spPr>
            <a:xfrm>
              <a:off x="-2" y="-1"/>
              <a:ext cx="1535876" cy="13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1A2D4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0" name="Chips"/>
            <p:cNvSpPr/>
            <p:nvPr/>
          </p:nvSpPr>
          <p:spPr>
            <a:xfrm>
              <a:off x="238326" y="432144"/>
              <a:ext cx="1059224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Chips</a:t>
              </a:r>
            </a:p>
          </p:txBody>
        </p:sp>
      </p:grpSp>
      <p:pic>
        <p:nvPicPr>
          <p:cNvPr id="362" name="pasted-image.pdf" descr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883884" y="1676"/>
            <a:ext cx="173127" cy="6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